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8" r:id="rId2"/>
    <p:sldId id="269" r:id="rId3"/>
    <p:sldId id="258" r:id="rId4"/>
    <p:sldId id="259" r:id="rId5"/>
    <p:sldId id="260" r:id="rId6"/>
    <p:sldId id="261" r:id="rId7"/>
    <p:sldId id="262" r:id="rId8"/>
    <p:sldId id="270" r:id="rId9"/>
    <p:sldId id="271" r:id="rId10"/>
    <p:sldId id="265" r:id="rId11"/>
    <p:sldId id="266" r:id="rId12"/>
    <p:sldId id="267" r:id="rId13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09" d="100"/>
          <a:sy n="109" d="100"/>
        </p:scale>
        <p:origin x="100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7815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34770-DED9-ABB9-1F0A-90164E86A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1F87BE-B4DF-399D-D966-62DC0918E6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F88B05-FAC4-8E7B-DBAB-55F5653B67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72157-000B-26A4-EF4C-69C495A906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3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6FAF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l="3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8709"/>
            <a:ext cx="12191695" cy="6858000"/>
          </a:xfrm>
          <a:prstGeom prst="rect">
            <a:avLst/>
          </a:prstGeom>
          <a:solidFill>
            <a:srgbClr val="0F3D2E">
              <a:alpha val="65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" name="Shape 2"/>
          <p:cNvSpPr/>
          <p:nvPr/>
        </p:nvSpPr>
        <p:spPr>
          <a:xfrm>
            <a:off x="0" y="6476695"/>
            <a:ext cx="12191695" cy="381305"/>
          </a:xfrm>
          <a:prstGeom prst="rect">
            <a:avLst/>
          </a:prstGeom>
          <a:solidFill>
            <a:srgbClr val="1FA67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" name="Text 3"/>
          <p:cNvSpPr txBox="1"/>
          <p:nvPr/>
        </p:nvSpPr>
        <p:spPr>
          <a:xfrm>
            <a:off x="761695" y="476402"/>
            <a:ext cx="28575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kern="0" spc="75" dirty="0">
                <a:solidFill>
                  <a:srgbClr val="C9F2E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BK Energy</a:t>
            </a:r>
            <a:endParaRPr lang="en-US" sz="12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4"/>
          <a:srcRect t="-400" b="-400"/>
          <a:stretch/>
        </p:blipFill>
        <p:spPr>
          <a:xfrm>
            <a:off x="761695" y="3238805"/>
            <a:ext cx="571500" cy="38405"/>
          </a:xfrm>
          <a:prstGeom prst="rect">
            <a:avLst/>
          </a:prstGeom>
        </p:spPr>
      </p:pic>
      <p:sp>
        <p:nvSpPr>
          <p:cNvPr id="9" name="Text 4"/>
          <p:cNvSpPr txBox="1"/>
          <p:nvPr/>
        </p:nvSpPr>
        <p:spPr>
          <a:xfrm>
            <a:off x="761695" y="3524098"/>
            <a:ext cx="571500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kern="0" spc="150" dirty="0">
                <a:solidFill>
                  <a:srgbClr val="1FA67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INTRODUCTION</a:t>
            </a:r>
            <a:endParaRPr lang="en-US" sz="1500" dirty="0"/>
          </a:p>
        </p:txBody>
      </p:sp>
      <p:sp>
        <p:nvSpPr>
          <p:cNvPr id="10" name="Text 5"/>
          <p:cNvSpPr txBox="1"/>
          <p:nvPr/>
        </p:nvSpPr>
        <p:spPr>
          <a:xfrm>
            <a:off x="761695" y="3905402"/>
            <a:ext cx="12323369" cy="6199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000" b="1" kern="0" spc="-75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주식회사 비케이에너지 </a:t>
            </a:r>
            <a:r>
              <a:rPr lang="en-US" sz="2800" b="1" kern="0" spc="-75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| BK Energy Co., Ltd.</a:t>
            </a:r>
            <a:endParaRPr lang="en-US" sz="4000" dirty="0"/>
          </a:p>
        </p:txBody>
      </p:sp>
      <p:sp>
        <p:nvSpPr>
          <p:cNvPr id="11" name="Text 6"/>
          <p:cNvSpPr txBox="1"/>
          <p:nvPr/>
        </p:nvSpPr>
        <p:spPr>
          <a:xfrm>
            <a:off x="761695" y="4953305"/>
            <a:ext cx="10668305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00" kern="0" spc="-37" dirty="0">
                <a:solidFill>
                  <a:srgbClr val="C9F2E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폐자원을 미래 에너지로 — 지속 가능한 순환의 시작</a:t>
            </a:r>
            <a:endParaRPr lang="en-US" sz="1900" dirty="0"/>
          </a:p>
        </p:txBody>
      </p:sp>
      <p:sp>
        <p:nvSpPr>
          <p:cNvPr id="12" name="Text 7"/>
          <p:cNvSpPr txBox="1"/>
          <p:nvPr/>
        </p:nvSpPr>
        <p:spPr>
          <a:xfrm>
            <a:off x="761695" y="6562649"/>
            <a:ext cx="47631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kern="0" spc="38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폐자원을 미래 에너지로</a:t>
            </a:r>
            <a:endParaRPr lang="en-US" sz="1000" dirty="0"/>
          </a:p>
        </p:txBody>
      </p:sp>
      <p:sp>
        <p:nvSpPr>
          <p:cNvPr id="13" name="Text 8"/>
          <p:cNvSpPr txBox="1"/>
          <p:nvPr/>
        </p:nvSpPr>
        <p:spPr>
          <a:xfrm>
            <a:off x="6476695" y="6238951"/>
            <a:ext cx="4953305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D4D4D4">
                    <a:alpha val="80000"/>
                  </a:srgbClr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Image source: Arirang TV SMARTBIZ ACCELERATORS (2025.11.27)</a:t>
            </a:r>
            <a:endParaRPr lang="en-US" sz="800" dirty="0"/>
          </a:p>
        </p:txBody>
      </p:sp>
      <p:sp>
        <p:nvSpPr>
          <p:cNvPr id="14" name="Text 9"/>
          <p:cNvSpPr txBox="1"/>
          <p:nvPr/>
        </p:nvSpPr>
        <p:spPr>
          <a:xfrm>
            <a:off x="10953598" y="6562649"/>
            <a:ext cx="47640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01</a:t>
            </a:r>
            <a:endParaRPr lang="en-US" sz="1000" dirty="0"/>
          </a:p>
        </p:txBody>
      </p:sp>
      <p:sp>
        <p:nvSpPr>
          <p:cNvPr id="15" name="Text 10"/>
          <p:cNvSpPr txBox="1"/>
          <p:nvPr/>
        </p:nvSpPr>
        <p:spPr>
          <a:xfrm>
            <a:off x="905256" y="2800807"/>
            <a:ext cx="2384755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6FAF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761695" y="1438351"/>
            <a:ext cx="57607" cy="267005"/>
          </a:xfrm>
          <a:prstGeom prst="rect">
            <a:avLst/>
          </a:prstGeom>
          <a:solidFill>
            <a:srgbClr val="1FA67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" name="Shape 2"/>
          <p:cNvSpPr/>
          <p:nvPr/>
        </p:nvSpPr>
        <p:spPr>
          <a:xfrm>
            <a:off x="761695" y="2000707"/>
            <a:ext cx="3829507" cy="3019349"/>
          </a:xfrm>
          <a:prstGeom prst="roundRect">
            <a:avLst>
              <a:gd name="adj" fmla="val 2293"/>
            </a:avLst>
          </a:prstGeom>
          <a:solidFill>
            <a:srgbClr val="FFFFFF"/>
          </a:solidFill>
          <a:ln w="12700">
            <a:solidFill>
              <a:srgbClr val="C9F2E3"/>
            </a:solidFill>
            <a:prstDash val="solid"/>
          </a:ln>
          <a:effectLst>
            <a:outerShdw blurRad="114300" dist="38100" dir="16200000" algn="bl" rotWithShape="0">
              <a:srgbClr val="0F3D2E">
                <a:alpha val="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>
            <a:alphaModFix amt="60000"/>
          </a:blip>
          <a:srcRect l="-8" r="-8"/>
          <a:stretch/>
        </p:blipFill>
        <p:spPr>
          <a:xfrm>
            <a:off x="771754" y="2009851"/>
            <a:ext cx="3810305" cy="3000146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4953305" y="2000707"/>
            <a:ext cx="3161995" cy="923544"/>
          </a:xfrm>
          <a:prstGeom prst="roundRect">
            <a:avLst>
              <a:gd name="adj" fmla="val 24497"/>
            </a:avLst>
          </a:prstGeom>
          <a:solidFill>
            <a:srgbClr val="FFFFFF"/>
          </a:solidFill>
          <a:ln w="12700">
            <a:solidFill>
              <a:srgbClr val="C9F2E3"/>
            </a:solidFill>
            <a:prstDash val="solid"/>
          </a:ln>
          <a:effectLst>
            <a:outerShdw blurRad="114300" dist="38100" dir="16200000" algn="bl" rotWithShape="0">
              <a:srgbClr val="0F3D2E">
                <a:alpha val="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7" name="Shape 4"/>
          <p:cNvSpPr/>
          <p:nvPr/>
        </p:nvSpPr>
        <p:spPr>
          <a:xfrm>
            <a:off x="4953305" y="3047695"/>
            <a:ext cx="3161995" cy="923544"/>
          </a:xfrm>
          <a:prstGeom prst="roundRect">
            <a:avLst>
              <a:gd name="adj" fmla="val 24497"/>
            </a:avLst>
          </a:prstGeom>
          <a:solidFill>
            <a:srgbClr val="FFFFFF"/>
          </a:solidFill>
          <a:ln w="12700">
            <a:solidFill>
              <a:srgbClr val="C9F2E3"/>
            </a:solidFill>
            <a:prstDash val="solid"/>
          </a:ln>
          <a:effectLst>
            <a:outerShdw blurRad="114300" dist="38100" dir="16200000" algn="bl" rotWithShape="0">
              <a:srgbClr val="0F3D2E">
                <a:alpha val="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8" name="Shape 5"/>
          <p:cNvSpPr/>
          <p:nvPr/>
        </p:nvSpPr>
        <p:spPr>
          <a:xfrm>
            <a:off x="4953305" y="4095598"/>
            <a:ext cx="3161995" cy="923544"/>
          </a:xfrm>
          <a:prstGeom prst="roundRect">
            <a:avLst>
              <a:gd name="adj" fmla="val 24497"/>
            </a:avLst>
          </a:prstGeom>
          <a:solidFill>
            <a:srgbClr val="FFFFFF"/>
          </a:solidFill>
          <a:ln w="12700">
            <a:solidFill>
              <a:srgbClr val="C9F2E3"/>
            </a:solidFill>
            <a:prstDash val="solid"/>
          </a:ln>
          <a:effectLst>
            <a:outerShdw blurRad="114300" dist="38100" dir="16200000" algn="bl" rotWithShape="0">
              <a:srgbClr val="0F3D2E">
                <a:alpha val="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9" name="Shape 6"/>
          <p:cNvSpPr/>
          <p:nvPr/>
        </p:nvSpPr>
        <p:spPr>
          <a:xfrm>
            <a:off x="8287207" y="2000707"/>
            <a:ext cx="3161995" cy="923544"/>
          </a:xfrm>
          <a:prstGeom prst="roundRect">
            <a:avLst>
              <a:gd name="adj" fmla="val 24497"/>
            </a:avLst>
          </a:prstGeom>
          <a:solidFill>
            <a:srgbClr val="FFFFFF"/>
          </a:solidFill>
          <a:ln w="12700">
            <a:solidFill>
              <a:srgbClr val="C9F2E3"/>
            </a:solidFill>
            <a:prstDash val="solid"/>
          </a:ln>
          <a:effectLst>
            <a:outerShdw blurRad="114300" dist="38100" dir="16200000" algn="bl" rotWithShape="0">
              <a:srgbClr val="0F3D2E">
                <a:alpha val="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10" name="Shape 7"/>
          <p:cNvSpPr/>
          <p:nvPr/>
        </p:nvSpPr>
        <p:spPr>
          <a:xfrm>
            <a:off x="8287207" y="3047695"/>
            <a:ext cx="3161995" cy="923544"/>
          </a:xfrm>
          <a:prstGeom prst="roundRect">
            <a:avLst>
              <a:gd name="adj" fmla="val 24497"/>
            </a:avLst>
          </a:prstGeom>
          <a:solidFill>
            <a:srgbClr val="FFFFFF"/>
          </a:solidFill>
          <a:ln w="12700">
            <a:solidFill>
              <a:srgbClr val="C9F2E3"/>
            </a:solidFill>
            <a:prstDash val="solid"/>
          </a:ln>
          <a:effectLst>
            <a:outerShdw blurRad="114300" dist="38100" dir="16200000" algn="bl" rotWithShape="0">
              <a:srgbClr val="0F3D2E">
                <a:alpha val="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11" name="Shape 8"/>
          <p:cNvSpPr/>
          <p:nvPr/>
        </p:nvSpPr>
        <p:spPr>
          <a:xfrm>
            <a:off x="8287207" y="4095598"/>
            <a:ext cx="3161995" cy="923544"/>
          </a:xfrm>
          <a:prstGeom prst="roundRect">
            <a:avLst>
              <a:gd name="adj" fmla="val 24497"/>
            </a:avLst>
          </a:prstGeom>
          <a:solidFill>
            <a:srgbClr val="FFFFFF"/>
          </a:solidFill>
          <a:ln w="12700">
            <a:solidFill>
              <a:srgbClr val="C9F2E3"/>
            </a:solidFill>
            <a:prstDash val="solid"/>
          </a:ln>
          <a:effectLst>
            <a:outerShdw blurRad="114300" dist="38100" dir="16200000" algn="bl" rotWithShape="0">
              <a:srgbClr val="0F3D2E">
                <a:alpha val="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rcRect t="-397" b="-397"/>
          <a:stretch/>
        </p:blipFill>
        <p:spPr>
          <a:xfrm>
            <a:off x="1904695" y="5715000"/>
            <a:ext cx="8287207" cy="38405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0" y="6476695"/>
            <a:ext cx="12191695" cy="381305"/>
          </a:xfrm>
          <a:prstGeom prst="rect">
            <a:avLst/>
          </a:prstGeom>
          <a:solidFill>
            <a:srgbClr val="1FA67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" name="Shape 10"/>
          <p:cNvSpPr/>
          <p:nvPr/>
        </p:nvSpPr>
        <p:spPr>
          <a:xfrm>
            <a:off x="1600200" y="2361895"/>
            <a:ext cx="418795" cy="418795"/>
          </a:xfrm>
          <a:prstGeom prst="ellipse">
            <a:avLst/>
          </a:prstGeom>
          <a:solidFill>
            <a:srgbClr val="1FA67A">
              <a:alpha val="20000"/>
            </a:srgbClr>
          </a:solidFill>
          <a:ln w="25400">
            <a:solidFill>
              <a:srgbClr val="1FA67A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5" name="Shape 11"/>
          <p:cNvSpPr/>
          <p:nvPr/>
        </p:nvSpPr>
        <p:spPr>
          <a:xfrm>
            <a:off x="2457907" y="2266798"/>
            <a:ext cx="304495" cy="304495"/>
          </a:xfrm>
          <a:prstGeom prst="ellipse">
            <a:avLst/>
          </a:prstGeom>
          <a:solidFill>
            <a:srgbClr val="1FA67A">
              <a:alpha val="20000"/>
            </a:srgbClr>
          </a:solidFill>
          <a:ln w="25400">
            <a:solidFill>
              <a:srgbClr val="1FA67A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6" name="Shape 12"/>
          <p:cNvSpPr/>
          <p:nvPr/>
        </p:nvSpPr>
        <p:spPr>
          <a:xfrm>
            <a:off x="1886407" y="2933395"/>
            <a:ext cx="342900" cy="342900"/>
          </a:xfrm>
          <a:prstGeom prst="ellipse">
            <a:avLst/>
          </a:prstGeom>
          <a:solidFill>
            <a:srgbClr val="1FA67A">
              <a:alpha val="20000"/>
            </a:srgbClr>
          </a:solidFill>
          <a:ln w="25400">
            <a:solidFill>
              <a:srgbClr val="1FA67A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7" name="Shape 13"/>
          <p:cNvSpPr/>
          <p:nvPr/>
        </p:nvSpPr>
        <p:spPr>
          <a:xfrm>
            <a:off x="2648102" y="3504895"/>
            <a:ext cx="476402" cy="476402"/>
          </a:xfrm>
          <a:prstGeom prst="ellipse">
            <a:avLst/>
          </a:prstGeom>
          <a:solidFill>
            <a:srgbClr val="1FA67A">
              <a:alpha val="20000"/>
            </a:srgbClr>
          </a:solidFill>
          <a:ln w="25400">
            <a:solidFill>
              <a:srgbClr val="1FA67A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8" name="Shape 14"/>
          <p:cNvSpPr/>
          <p:nvPr/>
        </p:nvSpPr>
        <p:spPr>
          <a:xfrm>
            <a:off x="1505102" y="3696005"/>
            <a:ext cx="342900" cy="342900"/>
          </a:xfrm>
          <a:prstGeom prst="ellipse">
            <a:avLst/>
          </a:prstGeom>
          <a:solidFill>
            <a:srgbClr val="1FA67A">
              <a:alpha val="20000"/>
            </a:srgbClr>
          </a:solidFill>
          <a:ln w="25400">
            <a:solidFill>
              <a:srgbClr val="1FA67A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9" name="Shape 15"/>
          <p:cNvSpPr/>
          <p:nvPr/>
        </p:nvSpPr>
        <p:spPr>
          <a:xfrm>
            <a:off x="1772107" y="4581144"/>
            <a:ext cx="304495" cy="304495"/>
          </a:xfrm>
          <a:prstGeom prst="ellipse">
            <a:avLst/>
          </a:prstGeom>
          <a:solidFill>
            <a:srgbClr val="1FA67A">
              <a:alpha val="20000"/>
            </a:srgbClr>
          </a:solidFill>
          <a:ln w="25400">
            <a:solidFill>
              <a:srgbClr val="1FA67A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0" name="Shape 16"/>
          <p:cNvSpPr/>
          <p:nvPr/>
        </p:nvSpPr>
        <p:spPr>
          <a:xfrm>
            <a:off x="1828800" y="5639105"/>
            <a:ext cx="267005" cy="267005"/>
          </a:xfrm>
          <a:prstGeom prst="ellipse">
            <a:avLst/>
          </a:prstGeom>
          <a:solidFill>
            <a:srgbClr val="1FA67A"/>
          </a:solidFill>
          <a:ln w="50800">
            <a:solidFill>
              <a:srgbClr val="F6FAF8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1" name="Shape 17"/>
          <p:cNvSpPr/>
          <p:nvPr/>
        </p:nvSpPr>
        <p:spPr>
          <a:xfrm>
            <a:off x="4591202" y="5639105"/>
            <a:ext cx="267005" cy="267005"/>
          </a:xfrm>
          <a:prstGeom prst="ellipse">
            <a:avLst/>
          </a:prstGeom>
          <a:solidFill>
            <a:srgbClr val="1FA67A"/>
          </a:solidFill>
          <a:ln w="50800">
            <a:solidFill>
              <a:srgbClr val="F6FAF8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2" name="Shape 18"/>
          <p:cNvSpPr/>
          <p:nvPr/>
        </p:nvSpPr>
        <p:spPr>
          <a:xfrm>
            <a:off x="7353605" y="5639105"/>
            <a:ext cx="267005" cy="267005"/>
          </a:xfrm>
          <a:prstGeom prst="ellipse">
            <a:avLst/>
          </a:prstGeom>
          <a:solidFill>
            <a:srgbClr val="1FA67A"/>
          </a:solidFill>
          <a:ln w="50800">
            <a:solidFill>
              <a:srgbClr val="F6FAF8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3" name="Shape 19"/>
          <p:cNvSpPr/>
          <p:nvPr/>
        </p:nvSpPr>
        <p:spPr>
          <a:xfrm>
            <a:off x="10116007" y="5639105"/>
            <a:ext cx="267005" cy="267005"/>
          </a:xfrm>
          <a:prstGeom prst="ellipse">
            <a:avLst/>
          </a:prstGeom>
          <a:solidFill>
            <a:srgbClr val="0F3D2E"/>
          </a:solidFill>
          <a:ln w="50800">
            <a:solidFill>
              <a:srgbClr val="F6FAF8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4" name="Text 20"/>
          <p:cNvSpPr txBox="1"/>
          <p:nvPr/>
        </p:nvSpPr>
        <p:spPr>
          <a:xfrm>
            <a:off x="761695" y="381305"/>
            <a:ext cx="28575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75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BK Energy</a:t>
            </a:r>
            <a:endParaRPr lang="en-US" sz="1200" dirty="0"/>
          </a:p>
        </p:txBody>
      </p:sp>
      <p:sp>
        <p:nvSpPr>
          <p:cNvPr id="25" name="Text 21"/>
          <p:cNvSpPr txBox="1"/>
          <p:nvPr/>
        </p:nvSpPr>
        <p:spPr>
          <a:xfrm>
            <a:off x="761695" y="761695"/>
            <a:ext cx="10668305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500" b="1" kern="0" spc="-75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속초에서 제주까지 — 전국을 연결하는 20개 이상의 물류 거점</a:t>
            </a:r>
            <a:endParaRPr lang="en-US" sz="2500" dirty="0"/>
          </a:p>
        </p:txBody>
      </p:sp>
      <p:sp>
        <p:nvSpPr>
          <p:cNvPr id="26" name="Text 22"/>
          <p:cNvSpPr txBox="1"/>
          <p:nvPr/>
        </p:nvSpPr>
        <p:spPr>
          <a:xfrm>
            <a:off x="952805" y="1380744"/>
            <a:ext cx="952530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kern="0" spc="-37" dirty="0">
                <a:solidFill>
                  <a:srgbClr val="1FA67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6대 권역 촘촘한 인프라 — 당일 출고 대응력 확보</a:t>
            </a:r>
            <a:endParaRPr lang="en-US" sz="1800" dirty="0"/>
          </a:p>
        </p:txBody>
      </p:sp>
      <p:sp>
        <p:nvSpPr>
          <p:cNvPr id="27" name="Text 23"/>
          <p:cNvSpPr txBox="1"/>
          <p:nvPr/>
        </p:nvSpPr>
        <p:spPr>
          <a:xfrm>
            <a:off x="1750162" y="2381098"/>
            <a:ext cx="85954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5</a:t>
            </a:r>
            <a:endParaRPr lang="en-US" sz="1000" dirty="0"/>
          </a:p>
        </p:txBody>
      </p:sp>
      <p:sp>
        <p:nvSpPr>
          <p:cNvPr id="28" name="Text 24"/>
          <p:cNvSpPr txBox="1"/>
          <p:nvPr/>
        </p:nvSpPr>
        <p:spPr>
          <a:xfrm>
            <a:off x="2558491" y="2266798"/>
            <a:ext cx="6675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1</a:t>
            </a:r>
            <a:endParaRPr lang="en-US" sz="800" dirty="0"/>
          </a:p>
        </p:txBody>
      </p:sp>
      <p:sp>
        <p:nvSpPr>
          <p:cNvPr id="29" name="Text 25"/>
          <p:cNvSpPr txBox="1"/>
          <p:nvPr/>
        </p:nvSpPr>
        <p:spPr>
          <a:xfrm>
            <a:off x="2003450" y="2933395"/>
            <a:ext cx="76810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</a:t>
            </a:r>
            <a:endParaRPr lang="en-US" sz="900" dirty="0"/>
          </a:p>
        </p:txBody>
      </p:sp>
      <p:sp>
        <p:nvSpPr>
          <p:cNvPr id="30" name="Text 26"/>
          <p:cNvSpPr txBox="1"/>
          <p:nvPr/>
        </p:nvSpPr>
        <p:spPr>
          <a:xfrm>
            <a:off x="2820924" y="3504895"/>
            <a:ext cx="9601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7</a:t>
            </a:r>
            <a:endParaRPr lang="en-US" sz="1200" dirty="0"/>
          </a:p>
        </p:txBody>
      </p:sp>
      <p:sp>
        <p:nvSpPr>
          <p:cNvPr id="31" name="Text 27"/>
          <p:cNvSpPr txBox="1"/>
          <p:nvPr/>
        </p:nvSpPr>
        <p:spPr>
          <a:xfrm>
            <a:off x="1622146" y="3696005"/>
            <a:ext cx="76810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</a:t>
            </a:r>
            <a:endParaRPr lang="en-US" sz="900" dirty="0"/>
          </a:p>
        </p:txBody>
      </p:sp>
      <p:sp>
        <p:nvSpPr>
          <p:cNvPr id="32" name="Text 28"/>
          <p:cNvSpPr txBox="1"/>
          <p:nvPr/>
        </p:nvSpPr>
        <p:spPr>
          <a:xfrm>
            <a:off x="1872691" y="4581144"/>
            <a:ext cx="6675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1</a:t>
            </a:r>
            <a:endParaRPr lang="en-US" sz="800" dirty="0"/>
          </a:p>
        </p:txBody>
      </p:sp>
      <p:pic>
        <p:nvPicPr>
          <p:cNvPr id="33" name="Image 2" descr="preencoded.png"/>
          <p:cNvPicPr>
            <a:picLocks noChangeAspect="1"/>
          </p:cNvPicPr>
          <p:nvPr/>
        </p:nvPicPr>
        <p:blipFill>
          <a:blip r:embed="rId5"/>
          <a:srcRect t="-33474" b="-33474"/>
          <a:stretch/>
        </p:blipFill>
        <p:spPr>
          <a:xfrm>
            <a:off x="5205679" y="2257654"/>
            <a:ext cx="256946" cy="381305"/>
          </a:xfrm>
          <a:prstGeom prst="rect">
            <a:avLst/>
          </a:prstGeom>
        </p:spPr>
      </p:pic>
      <p:sp>
        <p:nvSpPr>
          <p:cNvPr id="34" name="Text 29"/>
          <p:cNvSpPr txBox="1"/>
          <p:nvPr/>
        </p:nvSpPr>
        <p:spPr>
          <a:xfrm>
            <a:off x="5619902" y="2133295"/>
            <a:ext cx="2286000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경기도 </a:t>
            </a:r>
            <a:r>
              <a:rPr lang="en-US" sz="1100" b="1" dirty="0">
                <a:solidFill>
                  <a:srgbClr val="1FA67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(5개 거점)</a:t>
            </a:r>
            <a:endParaRPr lang="en-US" sz="1300" dirty="0"/>
          </a:p>
        </p:txBody>
      </p:sp>
      <p:sp>
        <p:nvSpPr>
          <p:cNvPr id="35" name="Text 30"/>
          <p:cNvSpPr txBox="1"/>
          <p:nvPr/>
        </p:nvSpPr>
        <p:spPr>
          <a:xfrm>
            <a:off x="5619902" y="2419502"/>
            <a:ext cx="228600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시흥·파주·용인</a:t>
            </a:r>
            <a:endParaRPr lang="en-US" sz="1000" dirty="0"/>
          </a:p>
          <a:p>
            <a:pPr marL="0" indent="0" algn="l">
              <a:buNone/>
            </a:pPr>
            <a:r>
              <a:rPr lang="en-US" sz="10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평택·남양주</a:t>
            </a:r>
            <a:endParaRPr lang="en-US" sz="1000" dirty="0"/>
          </a:p>
        </p:txBody>
      </p:sp>
      <p:pic>
        <p:nvPicPr>
          <p:cNvPr id="36" name="Image 3" descr="preencoded.png"/>
          <p:cNvPicPr>
            <a:picLocks noChangeAspect="1"/>
          </p:cNvPicPr>
          <p:nvPr/>
        </p:nvPicPr>
        <p:blipFill>
          <a:blip r:embed="rId5"/>
          <a:srcRect t="-33474" b="-33474"/>
          <a:stretch/>
        </p:blipFill>
        <p:spPr>
          <a:xfrm>
            <a:off x="5205679" y="3305556"/>
            <a:ext cx="256946" cy="381305"/>
          </a:xfrm>
          <a:prstGeom prst="rect">
            <a:avLst/>
          </a:prstGeom>
        </p:spPr>
      </p:pic>
      <p:sp>
        <p:nvSpPr>
          <p:cNvPr id="37" name="Text 31"/>
          <p:cNvSpPr txBox="1"/>
          <p:nvPr/>
        </p:nvSpPr>
        <p:spPr>
          <a:xfrm>
            <a:off x="5619902" y="3219602"/>
            <a:ext cx="2286000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충청도 </a:t>
            </a:r>
            <a:r>
              <a:rPr lang="en-US" sz="1100" b="1" dirty="0">
                <a:solidFill>
                  <a:srgbClr val="1FA67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(2개 거점)</a:t>
            </a:r>
            <a:endParaRPr lang="en-US" sz="1300" dirty="0"/>
          </a:p>
        </p:txBody>
      </p:sp>
      <p:sp>
        <p:nvSpPr>
          <p:cNvPr id="38" name="Text 32"/>
          <p:cNvSpPr txBox="1"/>
          <p:nvPr/>
        </p:nvSpPr>
        <p:spPr>
          <a:xfrm>
            <a:off x="5619902" y="3504895"/>
            <a:ext cx="22860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천안·청주</a:t>
            </a:r>
            <a:endParaRPr lang="en-US" sz="1000" dirty="0"/>
          </a:p>
        </p:txBody>
      </p:sp>
      <p:pic>
        <p:nvPicPr>
          <p:cNvPr id="39" name="Image 4" descr="preencoded.png"/>
          <p:cNvPicPr>
            <a:picLocks noChangeAspect="1"/>
          </p:cNvPicPr>
          <p:nvPr/>
        </p:nvPicPr>
        <p:blipFill>
          <a:blip r:embed="rId5"/>
          <a:srcRect t="-33474" b="-33474"/>
          <a:stretch/>
        </p:blipFill>
        <p:spPr>
          <a:xfrm>
            <a:off x="5205679" y="4352544"/>
            <a:ext cx="256946" cy="381305"/>
          </a:xfrm>
          <a:prstGeom prst="rect">
            <a:avLst/>
          </a:prstGeom>
        </p:spPr>
      </p:pic>
      <p:sp>
        <p:nvSpPr>
          <p:cNvPr id="40" name="Text 33"/>
          <p:cNvSpPr txBox="1"/>
          <p:nvPr/>
        </p:nvSpPr>
        <p:spPr>
          <a:xfrm>
            <a:off x="5619902" y="4267505"/>
            <a:ext cx="2286000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전라도 </a:t>
            </a:r>
            <a:r>
              <a:rPr lang="en-US" sz="1100" b="1" dirty="0">
                <a:solidFill>
                  <a:srgbClr val="1FA67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(2개 거점)</a:t>
            </a:r>
            <a:endParaRPr lang="en-US" sz="1300" dirty="0"/>
          </a:p>
        </p:txBody>
      </p:sp>
      <p:sp>
        <p:nvSpPr>
          <p:cNvPr id="41" name="Text 34"/>
          <p:cNvSpPr txBox="1"/>
          <p:nvPr/>
        </p:nvSpPr>
        <p:spPr>
          <a:xfrm>
            <a:off x="5619902" y="4552798"/>
            <a:ext cx="22860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담양·광주</a:t>
            </a:r>
            <a:endParaRPr lang="en-US" sz="1000" dirty="0"/>
          </a:p>
        </p:txBody>
      </p:sp>
      <p:pic>
        <p:nvPicPr>
          <p:cNvPr id="42" name="Image 5" descr="preencoded.png"/>
          <p:cNvPicPr>
            <a:picLocks noChangeAspect="1"/>
          </p:cNvPicPr>
          <p:nvPr/>
        </p:nvPicPr>
        <p:blipFill>
          <a:blip r:embed="rId5"/>
          <a:srcRect t="-33474" b="-33474"/>
          <a:stretch/>
        </p:blipFill>
        <p:spPr>
          <a:xfrm>
            <a:off x="8539582" y="2257654"/>
            <a:ext cx="256946" cy="381305"/>
          </a:xfrm>
          <a:prstGeom prst="rect">
            <a:avLst/>
          </a:prstGeom>
        </p:spPr>
      </p:pic>
      <p:sp>
        <p:nvSpPr>
          <p:cNvPr id="43" name="Text 35"/>
          <p:cNvSpPr txBox="1"/>
          <p:nvPr/>
        </p:nvSpPr>
        <p:spPr>
          <a:xfrm>
            <a:off x="8953805" y="2133295"/>
            <a:ext cx="2286000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경상도 </a:t>
            </a:r>
            <a:r>
              <a:rPr lang="en-US" sz="1100" b="1" dirty="0">
                <a:solidFill>
                  <a:srgbClr val="1FA67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(7개 거점)</a:t>
            </a:r>
            <a:endParaRPr lang="en-US" sz="1300" dirty="0"/>
          </a:p>
        </p:txBody>
      </p:sp>
      <p:sp>
        <p:nvSpPr>
          <p:cNvPr id="44" name="Text 36"/>
          <p:cNvSpPr txBox="1"/>
          <p:nvPr/>
        </p:nvSpPr>
        <p:spPr>
          <a:xfrm>
            <a:off x="8953805" y="2419502"/>
            <a:ext cx="228600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칠곡·대구·경산·창원</a:t>
            </a:r>
            <a:endParaRPr lang="en-US" sz="1000" dirty="0"/>
          </a:p>
          <a:p>
            <a:pPr marL="0" indent="0" algn="l">
              <a:buNone/>
            </a:pPr>
            <a:r>
              <a:rPr lang="en-US" sz="10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울산·부산1·부산2</a:t>
            </a:r>
            <a:endParaRPr lang="en-US" sz="1000" dirty="0"/>
          </a:p>
        </p:txBody>
      </p:sp>
      <p:pic>
        <p:nvPicPr>
          <p:cNvPr id="45" name="Image 6" descr="preencoded.png"/>
          <p:cNvPicPr>
            <a:picLocks noChangeAspect="1"/>
          </p:cNvPicPr>
          <p:nvPr/>
        </p:nvPicPr>
        <p:blipFill>
          <a:blip r:embed="rId5"/>
          <a:srcRect t="-33474" b="-33474"/>
          <a:stretch/>
        </p:blipFill>
        <p:spPr>
          <a:xfrm>
            <a:off x="8539582" y="3305556"/>
            <a:ext cx="256946" cy="381305"/>
          </a:xfrm>
          <a:prstGeom prst="rect">
            <a:avLst/>
          </a:prstGeom>
        </p:spPr>
      </p:pic>
      <p:sp>
        <p:nvSpPr>
          <p:cNvPr id="46" name="Text 37"/>
          <p:cNvSpPr txBox="1"/>
          <p:nvPr/>
        </p:nvSpPr>
        <p:spPr>
          <a:xfrm>
            <a:off x="8953805" y="3219602"/>
            <a:ext cx="2286000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강원도 </a:t>
            </a:r>
            <a:r>
              <a:rPr lang="en-US" sz="1100" b="1" dirty="0">
                <a:solidFill>
                  <a:srgbClr val="1FA67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(1개 거점)</a:t>
            </a:r>
            <a:endParaRPr lang="en-US" sz="1300" dirty="0"/>
          </a:p>
        </p:txBody>
      </p:sp>
      <p:sp>
        <p:nvSpPr>
          <p:cNvPr id="47" name="Text 38"/>
          <p:cNvSpPr txBox="1"/>
          <p:nvPr/>
        </p:nvSpPr>
        <p:spPr>
          <a:xfrm>
            <a:off x="8953805" y="3504895"/>
            <a:ext cx="22860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원주 센터</a:t>
            </a:r>
            <a:endParaRPr lang="en-US" sz="1000" dirty="0"/>
          </a:p>
        </p:txBody>
      </p:sp>
      <p:pic>
        <p:nvPicPr>
          <p:cNvPr id="48" name="Image 7" descr="preencoded.png"/>
          <p:cNvPicPr>
            <a:picLocks noChangeAspect="1"/>
          </p:cNvPicPr>
          <p:nvPr/>
        </p:nvPicPr>
        <p:blipFill>
          <a:blip r:embed="rId5"/>
          <a:srcRect t="-33474" b="-33474"/>
          <a:stretch/>
        </p:blipFill>
        <p:spPr>
          <a:xfrm>
            <a:off x="8539582" y="4352544"/>
            <a:ext cx="256946" cy="381305"/>
          </a:xfrm>
          <a:prstGeom prst="rect">
            <a:avLst/>
          </a:prstGeom>
        </p:spPr>
      </p:pic>
      <p:sp>
        <p:nvSpPr>
          <p:cNvPr id="49" name="Text 39"/>
          <p:cNvSpPr txBox="1"/>
          <p:nvPr/>
        </p:nvSpPr>
        <p:spPr>
          <a:xfrm>
            <a:off x="8953805" y="4267505"/>
            <a:ext cx="2286000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제주도 </a:t>
            </a:r>
            <a:r>
              <a:rPr lang="en-US" sz="1100" b="1" dirty="0">
                <a:solidFill>
                  <a:srgbClr val="1FA67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(1개 거점)</a:t>
            </a:r>
            <a:endParaRPr lang="en-US" sz="1300" dirty="0"/>
          </a:p>
        </p:txBody>
      </p:sp>
      <p:sp>
        <p:nvSpPr>
          <p:cNvPr id="50" name="Text 40"/>
          <p:cNvSpPr txBox="1"/>
          <p:nvPr/>
        </p:nvSpPr>
        <p:spPr>
          <a:xfrm>
            <a:off x="8953805" y="4552798"/>
            <a:ext cx="22860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제주 센터</a:t>
            </a:r>
            <a:endParaRPr lang="en-US" sz="1000" dirty="0"/>
          </a:p>
        </p:txBody>
      </p:sp>
      <p:sp>
        <p:nvSpPr>
          <p:cNvPr id="51" name="Text 41"/>
          <p:cNvSpPr txBox="1"/>
          <p:nvPr/>
        </p:nvSpPr>
        <p:spPr>
          <a:xfrm>
            <a:off x="1333195" y="5905195"/>
            <a:ext cx="1143000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2015년</a:t>
            </a:r>
            <a:endParaRPr lang="en-US" sz="1100" dirty="0"/>
          </a:p>
          <a:p>
            <a:pPr marL="0" indent="0" algn="ctr">
              <a:buNone/>
            </a:pPr>
            <a:r>
              <a:rPr lang="en-US" sz="1000" b="1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부산 1호</a:t>
            </a:r>
            <a:endParaRPr lang="en-US" sz="1100" dirty="0"/>
          </a:p>
        </p:txBody>
      </p:sp>
      <p:sp>
        <p:nvSpPr>
          <p:cNvPr id="52" name="Text 42"/>
          <p:cNvSpPr txBox="1"/>
          <p:nvPr/>
        </p:nvSpPr>
        <p:spPr>
          <a:xfrm>
            <a:off x="4095598" y="5905195"/>
            <a:ext cx="1143000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지속 성장</a:t>
            </a:r>
            <a:endParaRPr lang="en-US" sz="1100" dirty="0"/>
          </a:p>
          <a:p>
            <a:pPr marL="0" indent="0" algn="ctr">
              <a:buNone/>
            </a:pPr>
            <a:r>
              <a:rPr lang="en-US" sz="1000" b="1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매년 신규 거점 확충</a:t>
            </a:r>
            <a:endParaRPr lang="en-US" sz="1100" dirty="0"/>
          </a:p>
        </p:txBody>
      </p:sp>
      <p:sp>
        <p:nvSpPr>
          <p:cNvPr id="53" name="Text 43"/>
          <p:cNvSpPr txBox="1"/>
          <p:nvPr/>
        </p:nvSpPr>
        <p:spPr>
          <a:xfrm>
            <a:off x="6858000" y="5905195"/>
            <a:ext cx="1143000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2024년</a:t>
            </a:r>
            <a:endParaRPr lang="en-US" sz="1100" dirty="0"/>
          </a:p>
          <a:p>
            <a:pPr marL="0" indent="0" algn="ctr">
              <a:buNone/>
            </a:pPr>
            <a:r>
              <a:rPr lang="en-US" sz="1000" b="1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청주 센터 오픈</a:t>
            </a:r>
            <a:endParaRPr lang="en-US" sz="1100" dirty="0"/>
          </a:p>
        </p:txBody>
      </p:sp>
      <p:sp>
        <p:nvSpPr>
          <p:cNvPr id="54" name="Text 44"/>
          <p:cNvSpPr txBox="1"/>
          <p:nvPr/>
        </p:nvSpPr>
        <p:spPr>
          <a:xfrm>
            <a:off x="9620402" y="5905195"/>
            <a:ext cx="1143000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FA67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미래 비전</a:t>
            </a:r>
            <a:endParaRPr lang="en-US" sz="1100" dirty="0"/>
          </a:p>
          <a:p>
            <a:pPr marL="0" indent="0" algn="ctr">
              <a:buNone/>
            </a:pPr>
            <a:r>
              <a:rPr lang="en-US" sz="10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지속 확장 중</a:t>
            </a:r>
            <a:endParaRPr lang="en-US" sz="1100" dirty="0"/>
          </a:p>
        </p:txBody>
      </p:sp>
      <p:sp>
        <p:nvSpPr>
          <p:cNvPr id="55" name="Text 45"/>
          <p:cNvSpPr txBox="1"/>
          <p:nvPr/>
        </p:nvSpPr>
        <p:spPr>
          <a:xfrm>
            <a:off x="761695" y="6562649"/>
            <a:ext cx="762061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kern="0" spc="38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촘촘한 네트워크가 곧 공급 경쟁력입니다</a:t>
            </a:r>
            <a:endParaRPr lang="en-US" sz="1100" dirty="0"/>
          </a:p>
        </p:txBody>
      </p:sp>
      <p:sp>
        <p:nvSpPr>
          <p:cNvPr id="56" name="Text 46"/>
          <p:cNvSpPr txBox="1"/>
          <p:nvPr/>
        </p:nvSpPr>
        <p:spPr>
          <a:xfrm>
            <a:off x="10953598" y="6562649"/>
            <a:ext cx="47640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6FAF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761695" y="1714500"/>
            <a:ext cx="2572207" cy="1162202"/>
          </a:xfrm>
          <a:prstGeom prst="roundRect">
            <a:avLst>
              <a:gd name="adj" fmla="val 10318"/>
            </a:avLst>
          </a:prstGeom>
          <a:solidFill>
            <a:srgbClr val="FFFFFF"/>
          </a:solidFill>
          <a:ln w="12700">
            <a:solidFill>
              <a:srgbClr val="E0EAE5"/>
            </a:solidFill>
            <a:prstDash val="solid"/>
          </a:ln>
          <a:effectLst>
            <a:outerShdw blurRad="101600" dist="38100" dir="16200000" algn="bl" rotWithShape="0">
              <a:srgbClr val="0F3D2E">
                <a:alpha val="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4" name="Shape 2"/>
          <p:cNvSpPr/>
          <p:nvPr/>
        </p:nvSpPr>
        <p:spPr>
          <a:xfrm>
            <a:off x="761695" y="1714500"/>
            <a:ext cx="38405" cy="1162202"/>
          </a:xfrm>
          <a:prstGeom prst="roundRect">
            <a:avLst>
              <a:gd name="adj" fmla="val 312254"/>
            </a:avLst>
          </a:prstGeom>
          <a:solidFill>
            <a:srgbClr val="0F3D2E"/>
          </a:solidFill>
          <a:ln w="12700">
            <a:solidFill>
              <a:srgbClr val="0F3D2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" name="Shape 3"/>
          <p:cNvSpPr/>
          <p:nvPr/>
        </p:nvSpPr>
        <p:spPr>
          <a:xfrm>
            <a:off x="3476549" y="1714500"/>
            <a:ext cx="2572207" cy="1162202"/>
          </a:xfrm>
          <a:prstGeom prst="roundRect">
            <a:avLst>
              <a:gd name="adj" fmla="val 10318"/>
            </a:avLst>
          </a:prstGeom>
          <a:solidFill>
            <a:srgbClr val="FFFFFF"/>
          </a:solidFill>
          <a:ln w="12700">
            <a:solidFill>
              <a:srgbClr val="E0EAE5"/>
            </a:solidFill>
            <a:prstDash val="solid"/>
          </a:ln>
          <a:effectLst>
            <a:outerShdw blurRad="101600" dist="38100" dir="16200000" algn="bl" rotWithShape="0">
              <a:srgbClr val="0F3D2E">
                <a:alpha val="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6" name="Shape 4"/>
          <p:cNvSpPr/>
          <p:nvPr/>
        </p:nvSpPr>
        <p:spPr>
          <a:xfrm>
            <a:off x="3476549" y="1714500"/>
            <a:ext cx="38405" cy="1162202"/>
          </a:xfrm>
          <a:prstGeom prst="roundRect">
            <a:avLst>
              <a:gd name="adj" fmla="val 312254"/>
            </a:avLst>
          </a:prstGeom>
          <a:solidFill>
            <a:srgbClr val="0F3D2E"/>
          </a:solidFill>
          <a:ln w="12700">
            <a:solidFill>
              <a:srgbClr val="0F3D2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" name="Shape 5"/>
          <p:cNvSpPr/>
          <p:nvPr/>
        </p:nvSpPr>
        <p:spPr>
          <a:xfrm>
            <a:off x="6191402" y="1714500"/>
            <a:ext cx="2572207" cy="1162202"/>
          </a:xfrm>
          <a:prstGeom prst="roundRect">
            <a:avLst>
              <a:gd name="adj" fmla="val 10318"/>
            </a:avLst>
          </a:prstGeom>
          <a:solidFill>
            <a:srgbClr val="FFFFFF"/>
          </a:solidFill>
          <a:ln w="12700">
            <a:solidFill>
              <a:srgbClr val="E0EAE5"/>
            </a:solidFill>
            <a:prstDash val="solid"/>
          </a:ln>
          <a:effectLst>
            <a:outerShdw blurRad="101600" dist="38100" dir="16200000" algn="bl" rotWithShape="0">
              <a:srgbClr val="0F3D2E">
                <a:alpha val="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8" name="Shape 6"/>
          <p:cNvSpPr/>
          <p:nvPr/>
        </p:nvSpPr>
        <p:spPr>
          <a:xfrm>
            <a:off x="6191402" y="1714500"/>
            <a:ext cx="38405" cy="1162202"/>
          </a:xfrm>
          <a:prstGeom prst="roundRect">
            <a:avLst>
              <a:gd name="adj" fmla="val 312254"/>
            </a:avLst>
          </a:prstGeom>
          <a:solidFill>
            <a:srgbClr val="1FA67A"/>
          </a:solidFill>
          <a:ln w="12700">
            <a:solidFill>
              <a:srgbClr val="1FA67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9" name="Shape 7"/>
          <p:cNvSpPr/>
          <p:nvPr/>
        </p:nvSpPr>
        <p:spPr>
          <a:xfrm>
            <a:off x="8906256" y="1714500"/>
            <a:ext cx="2572207" cy="1162202"/>
          </a:xfrm>
          <a:prstGeom prst="roundRect">
            <a:avLst>
              <a:gd name="adj" fmla="val 10318"/>
            </a:avLst>
          </a:prstGeom>
          <a:solidFill>
            <a:srgbClr val="FFFFFF"/>
          </a:solidFill>
          <a:ln w="12700">
            <a:solidFill>
              <a:srgbClr val="E0EAE5"/>
            </a:solidFill>
            <a:prstDash val="solid"/>
          </a:ln>
          <a:effectLst>
            <a:outerShdw blurRad="101600" dist="38100" dir="16200000" algn="bl" rotWithShape="0">
              <a:srgbClr val="0F3D2E">
                <a:alpha val="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10" name="Shape 8"/>
          <p:cNvSpPr/>
          <p:nvPr/>
        </p:nvSpPr>
        <p:spPr>
          <a:xfrm>
            <a:off x="8906256" y="1714500"/>
            <a:ext cx="38405" cy="1162202"/>
          </a:xfrm>
          <a:prstGeom prst="roundRect">
            <a:avLst>
              <a:gd name="adj" fmla="val 312254"/>
            </a:avLst>
          </a:prstGeom>
          <a:solidFill>
            <a:srgbClr val="1FA67A"/>
          </a:solidFill>
          <a:ln w="12700">
            <a:solidFill>
              <a:srgbClr val="1FA67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1" name="Shape 9"/>
          <p:cNvSpPr/>
          <p:nvPr/>
        </p:nvSpPr>
        <p:spPr>
          <a:xfrm>
            <a:off x="2115007" y="3047695"/>
            <a:ext cx="2572207" cy="1162202"/>
          </a:xfrm>
          <a:prstGeom prst="roundRect">
            <a:avLst>
              <a:gd name="adj" fmla="val 10318"/>
            </a:avLst>
          </a:prstGeom>
          <a:solidFill>
            <a:srgbClr val="FFFFFF"/>
          </a:solidFill>
          <a:ln w="12700">
            <a:solidFill>
              <a:srgbClr val="E0EAE5"/>
            </a:solidFill>
            <a:prstDash val="solid"/>
          </a:ln>
          <a:effectLst>
            <a:outerShdw blurRad="101600" dist="38100" dir="16200000" algn="bl" rotWithShape="0">
              <a:srgbClr val="0F3D2E">
                <a:alpha val="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12" name="Shape 10"/>
          <p:cNvSpPr/>
          <p:nvPr/>
        </p:nvSpPr>
        <p:spPr>
          <a:xfrm>
            <a:off x="2115007" y="3047695"/>
            <a:ext cx="38405" cy="1162202"/>
          </a:xfrm>
          <a:prstGeom prst="roundRect">
            <a:avLst>
              <a:gd name="adj" fmla="val 312254"/>
            </a:avLst>
          </a:prstGeom>
          <a:solidFill>
            <a:srgbClr val="1FA67A"/>
          </a:solidFill>
          <a:ln w="12700">
            <a:solidFill>
              <a:srgbClr val="1FA67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" name="Shape 11"/>
          <p:cNvSpPr/>
          <p:nvPr/>
        </p:nvSpPr>
        <p:spPr>
          <a:xfrm>
            <a:off x="4828946" y="3047695"/>
            <a:ext cx="2572207" cy="1162202"/>
          </a:xfrm>
          <a:prstGeom prst="roundRect">
            <a:avLst>
              <a:gd name="adj" fmla="val 10318"/>
            </a:avLst>
          </a:prstGeom>
          <a:solidFill>
            <a:srgbClr val="FFFFFF"/>
          </a:solidFill>
          <a:ln w="12700">
            <a:solidFill>
              <a:srgbClr val="E0EAE5"/>
            </a:solidFill>
            <a:prstDash val="solid"/>
          </a:ln>
          <a:effectLst>
            <a:outerShdw blurRad="101600" dist="38100" dir="16200000" algn="bl" rotWithShape="0">
              <a:srgbClr val="0F3D2E">
                <a:alpha val="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14" name="Shape 12"/>
          <p:cNvSpPr/>
          <p:nvPr/>
        </p:nvSpPr>
        <p:spPr>
          <a:xfrm>
            <a:off x="4828946" y="3047695"/>
            <a:ext cx="38405" cy="1162202"/>
          </a:xfrm>
          <a:prstGeom prst="roundRect">
            <a:avLst>
              <a:gd name="adj" fmla="val 312254"/>
            </a:avLst>
          </a:prstGeom>
          <a:solidFill>
            <a:srgbClr val="C9F2E3"/>
          </a:solidFill>
          <a:ln w="12700">
            <a:solidFill>
              <a:srgbClr val="C9F2E3">
                <a:alpha val="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5" name="Shape 13"/>
          <p:cNvSpPr/>
          <p:nvPr/>
        </p:nvSpPr>
        <p:spPr>
          <a:xfrm>
            <a:off x="7543800" y="3047695"/>
            <a:ext cx="2572207" cy="1162202"/>
          </a:xfrm>
          <a:prstGeom prst="roundRect">
            <a:avLst>
              <a:gd name="adj" fmla="val 10318"/>
            </a:avLst>
          </a:prstGeom>
          <a:solidFill>
            <a:srgbClr val="FFFFFF"/>
          </a:solidFill>
          <a:ln w="12700">
            <a:solidFill>
              <a:srgbClr val="E0EAE5"/>
            </a:solidFill>
            <a:prstDash val="solid"/>
          </a:ln>
          <a:effectLst>
            <a:outerShdw blurRad="101600" dist="38100" dir="16200000" algn="bl" rotWithShape="0">
              <a:srgbClr val="0F3D2E">
                <a:alpha val="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16" name="Shape 14"/>
          <p:cNvSpPr/>
          <p:nvPr/>
        </p:nvSpPr>
        <p:spPr>
          <a:xfrm>
            <a:off x="7543800" y="3047695"/>
            <a:ext cx="38405" cy="1162202"/>
          </a:xfrm>
          <a:prstGeom prst="roundRect">
            <a:avLst>
              <a:gd name="adj" fmla="val 312254"/>
            </a:avLst>
          </a:prstGeom>
          <a:solidFill>
            <a:srgbClr val="C9F2E3"/>
          </a:solidFill>
          <a:ln w="12700">
            <a:solidFill>
              <a:srgbClr val="C9F2E3">
                <a:alpha val="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7" name="Shape 15"/>
          <p:cNvSpPr/>
          <p:nvPr/>
        </p:nvSpPr>
        <p:spPr>
          <a:xfrm>
            <a:off x="761695" y="4953305"/>
            <a:ext cx="3238805" cy="1047902"/>
          </a:xfrm>
          <a:prstGeom prst="roundRect">
            <a:avLst>
              <a:gd name="adj" fmla="val 12692"/>
            </a:avLst>
          </a:prstGeom>
          <a:solidFill>
            <a:srgbClr val="0F3D2E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139700" dist="38100" dir="16200000" algn="bl" rotWithShape="0">
              <a:srgbClr val="0F3D2E">
                <a:alpha val="10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18" name="Shape 16"/>
          <p:cNvSpPr/>
          <p:nvPr/>
        </p:nvSpPr>
        <p:spPr>
          <a:xfrm>
            <a:off x="4667098" y="4953305"/>
            <a:ext cx="3238805" cy="1047902"/>
          </a:xfrm>
          <a:prstGeom prst="roundRect">
            <a:avLst>
              <a:gd name="adj" fmla="val 12692"/>
            </a:avLst>
          </a:prstGeom>
          <a:solidFill>
            <a:srgbClr val="1FA67A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139700" dist="38100" dir="16200000" algn="bl" rotWithShape="0">
              <a:srgbClr val="0F3D2E">
                <a:alpha val="10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19" name="Shape 17"/>
          <p:cNvSpPr/>
          <p:nvPr/>
        </p:nvSpPr>
        <p:spPr>
          <a:xfrm>
            <a:off x="8572500" y="4953305"/>
            <a:ext cx="2895905" cy="1086307"/>
          </a:xfrm>
          <a:prstGeom prst="roundRect">
            <a:avLst>
              <a:gd name="adj" fmla="val 11814"/>
            </a:avLst>
          </a:prstGeom>
          <a:solidFill>
            <a:srgbClr val="FFFFFF"/>
          </a:solidFill>
          <a:ln w="25400">
            <a:solidFill>
              <a:srgbClr val="1FA67A"/>
            </a:solidFill>
            <a:prstDash val="solid"/>
          </a:ln>
          <a:effectLst>
            <a:outerShdw blurRad="139700" dist="38100" dir="16200000" algn="bl" rotWithShape="0">
              <a:srgbClr val="0F3D2E">
                <a:alpha val="10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20" name="Shape 18"/>
          <p:cNvSpPr/>
          <p:nvPr/>
        </p:nvSpPr>
        <p:spPr>
          <a:xfrm>
            <a:off x="0" y="6476695"/>
            <a:ext cx="12191695" cy="381305"/>
          </a:xfrm>
          <a:prstGeom prst="rect">
            <a:avLst/>
          </a:prstGeom>
          <a:solidFill>
            <a:srgbClr val="1FA67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1" name="Text 19"/>
          <p:cNvSpPr txBox="1"/>
          <p:nvPr/>
        </p:nvSpPr>
        <p:spPr>
          <a:xfrm>
            <a:off x="761695" y="381305"/>
            <a:ext cx="28575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75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BK Energy</a:t>
            </a:r>
            <a:endParaRPr lang="en-US" sz="1200" dirty="0"/>
          </a:p>
        </p:txBody>
      </p:sp>
      <p:sp>
        <p:nvSpPr>
          <p:cNvPr id="22" name="Text 20"/>
          <p:cNvSpPr txBox="1"/>
          <p:nvPr/>
        </p:nvSpPr>
        <p:spPr>
          <a:xfrm>
            <a:off x="761695" y="761695"/>
            <a:ext cx="10668305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500" b="1" kern="0" spc="-75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세계가 인정하는 기준으로 운영합니다</a:t>
            </a:r>
            <a:endParaRPr lang="en-US" sz="2500" dirty="0"/>
          </a:p>
        </p:txBody>
      </p:sp>
      <p:sp>
        <p:nvSpPr>
          <p:cNvPr id="23" name="Text 21"/>
          <p:cNvSpPr txBox="1"/>
          <p:nvPr/>
        </p:nvSpPr>
        <p:spPr>
          <a:xfrm>
            <a:off x="761695" y="1285646"/>
            <a:ext cx="10668305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kern="0" spc="-37" dirty="0">
                <a:solidFill>
                  <a:srgbClr val="1FA67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6종 이상의 국제 인증이 뒷받침하는 글로벌 경쟁력</a:t>
            </a:r>
            <a:endParaRPr lang="en-US" sz="1500" dirty="0"/>
          </a:p>
        </p:txBody>
      </p:sp>
      <p:pic>
        <p:nvPicPr>
          <p:cNvPr id="24" name="Image 0" descr="preencoded.png"/>
          <p:cNvPicPr>
            <a:picLocks noChangeAspect="1"/>
          </p:cNvPicPr>
          <p:nvPr/>
        </p:nvPicPr>
        <p:blipFill>
          <a:blip r:embed="rId3"/>
          <a:srcRect l="-1004" r="-1004"/>
          <a:stretch/>
        </p:blipFill>
        <p:spPr>
          <a:xfrm>
            <a:off x="952805" y="1933956"/>
            <a:ext cx="267005" cy="209398"/>
          </a:xfrm>
          <a:prstGeom prst="rect">
            <a:avLst/>
          </a:prstGeom>
        </p:spPr>
      </p:pic>
      <p:sp>
        <p:nvSpPr>
          <p:cNvPr id="25" name="Text 22"/>
          <p:cNvSpPr txBox="1"/>
          <p:nvPr/>
        </p:nvSpPr>
        <p:spPr>
          <a:xfrm>
            <a:off x="1333195" y="1886407"/>
            <a:ext cx="18105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ISCC CORSIA</a:t>
            </a:r>
            <a:endParaRPr lang="en-US" sz="1200" dirty="0"/>
          </a:p>
        </p:txBody>
      </p:sp>
      <p:sp>
        <p:nvSpPr>
          <p:cNvPr id="26" name="Text 23"/>
          <p:cNvSpPr txBox="1"/>
          <p:nvPr/>
        </p:nvSpPr>
        <p:spPr>
          <a:xfrm>
            <a:off x="952805" y="2266798"/>
            <a:ext cx="2190902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SAF 탄소 감축 프레임워크 공식 인증</a:t>
            </a:r>
            <a:endParaRPr lang="en-US" sz="900" dirty="0"/>
          </a:p>
        </p:txBody>
      </p:sp>
      <p:pic>
        <p:nvPicPr>
          <p:cNvPr id="27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666744" y="1933956"/>
            <a:ext cx="209398" cy="209398"/>
          </a:xfrm>
          <a:prstGeom prst="rect">
            <a:avLst/>
          </a:prstGeom>
        </p:spPr>
      </p:pic>
      <p:sp>
        <p:nvSpPr>
          <p:cNvPr id="28" name="Text 24"/>
          <p:cNvSpPr txBox="1"/>
          <p:nvPr/>
        </p:nvSpPr>
        <p:spPr>
          <a:xfrm>
            <a:off x="4048049" y="1886407"/>
            <a:ext cx="18105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ISCC EU</a:t>
            </a:r>
            <a:endParaRPr lang="en-US" sz="1200" dirty="0"/>
          </a:p>
        </p:txBody>
      </p:sp>
      <p:sp>
        <p:nvSpPr>
          <p:cNvPr id="29" name="Text 25"/>
          <p:cNvSpPr txBox="1"/>
          <p:nvPr/>
        </p:nvSpPr>
        <p:spPr>
          <a:xfrm>
            <a:off x="3666744" y="2266798"/>
            <a:ext cx="2190902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유럽 친환경 연료 공급망 자격</a:t>
            </a:r>
            <a:endParaRPr lang="en-US" sz="900" dirty="0"/>
          </a:p>
        </p:txBody>
      </p:sp>
      <p:pic>
        <p:nvPicPr>
          <p:cNvPr id="30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381598" y="1933956"/>
            <a:ext cx="209398" cy="209398"/>
          </a:xfrm>
          <a:prstGeom prst="rect">
            <a:avLst/>
          </a:prstGeom>
        </p:spPr>
      </p:pic>
      <p:sp>
        <p:nvSpPr>
          <p:cNvPr id="31" name="Text 26"/>
          <p:cNvSpPr txBox="1"/>
          <p:nvPr/>
        </p:nvSpPr>
        <p:spPr>
          <a:xfrm>
            <a:off x="6762902" y="1886407"/>
            <a:ext cx="18105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ISO 9001:2015</a:t>
            </a:r>
            <a:endParaRPr lang="en-US" sz="1200" dirty="0"/>
          </a:p>
        </p:txBody>
      </p:sp>
      <p:sp>
        <p:nvSpPr>
          <p:cNvPr id="32" name="Text 27"/>
          <p:cNvSpPr txBox="1"/>
          <p:nvPr/>
        </p:nvSpPr>
        <p:spPr>
          <a:xfrm>
            <a:off x="6381598" y="2266798"/>
            <a:ext cx="2190902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품질경영시스템</a:t>
            </a:r>
            <a:endParaRPr lang="en-US" sz="900" dirty="0"/>
          </a:p>
        </p:txBody>
      </p:sp>
      <p:pic>
        <p:nvPicPr>
          <p:cNvPr id="33" name="Image 3" descr="preencoded.png"/>
          <p:cNvPicPr>
            <a:picLocks noChangeAspect="1"/>
          </p:cNvPicPr>
          <p:nvPr/>
        </p:nvPicPr>
        <p:blipFill>
          <a:blip r:embed="rId6"/>
          <a:srcRect t="-600" b="-600"/>
          <a:stretch/>
        </p:blipFill>
        <p:spPr>
          <a:xfrm>
            <a:off x="9096451" y="1933956"/>
            <a:ext cx="181051" cy="209398"/>
          </a:xfrm>
          <a:prstGeom prst="rect">
            <a:avLst/>
          </a:prstGeom>
        </p:spPr>
      </p:pic>
      <p:sp>
        <p:nvSpPr>
          <p:cNvPr id="34" name="Text 28"/>
          <p:cNvSpPr txBox="1"/>
          <p:nvPr/>
        </p:nvSpPr>
        <p:spPr>
          <a:xfrm>
            <a:off x="9477756" y="1886407"/>
            <a:ext cx="18105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ISO 14001</a:t>
            </a:r>
            <a:endParaRPr lang="en-US" sz="1200" dirty="0"/>
          </a:p>
        </p:txBody>
      </p:sp>
      <p:sp>
        <p:nvSpPr>
          <p:cNvPr id="35" name="Text 29"/>
          <p:cNvSpPr txBox="1"/>
          <p:nvPr/>
        </p:nvSpPr>
        <p:spPr>
          <a:xfrm>
            <a:off x="9096451" y="2266798"/>
            <a:ext cx="2190902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환경경영시스템</a:t>
            </a:r>
            <a:endParaRPr lang="en-US" sz="900" dirty="0"/>
          </a:p>
        </p:txBody>
      </p:sp>
      <p:pic>
        <p:nvPicPr>
          <p:cNvPr id="36" name="Image 4" descr="preencoded.png"/>
          <p:cNvPicPr>
            <a:picLocks noChangeAspect="1"/>
          </p:cNvPicPr>
          <p:nvPr/>
        </p:nvPicPr>
        <p:blipFill>
          <a:blip r:embed="rId7"/>
          <a:srcRect l="-461" r="-461"/>
          <a:stretch/>
        </p:blipFill>
        <p:spPr>
          <a:xfrm>
            <a:off x="2305202" y="3267151"/>
            <a:ext cx="237744" cy="209398"/>
          </a:xfrm>
          <a:prstGeom prst="rect">
            <a:avLst/>
          </a:prstGeom>
        </p:spPr>
      </p:pic>
      <p:sp>
        <p:nvSpPr>
          <p:cNvPr id="37" name="Text 30"/>
          <p:cNvSpPr txBox="1"/>
          <p:nvPr/>
        </p:nvSpPr>
        <p:spPr>
          <a:xfrm>
            <a:off x="2686507" y="3219602"/>
            <a:ext cx="18105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ISO 45001</a:t>
            </a:r>
            <a:endParaRPr lang="en-US" sz="1200" dirty="0"/>
          </a:p>
        </p:txBody>
      </p:sp>
      <p:sp>
        <p:nvSpPr>
          <p:cNvPr id="38" name="Text 31"/>
          <p:cNvSpPr txBox="1"/>
          <p:nvPr/>
        </p:nvSpPr>
        <p:spPr>
          <a:xfrm>
            <a:off x="2305202" y="3600907"/>
            <a:ext cx="2190902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안전보건경영시스템</a:t>
            </a:r>
            <a:endParaRPr lang="en-US" sz="900" dirty="0"/>
          </a:p>
        </p:txBody>
      </p:sp>
      <p:pic>
        <p:nvPicPr>
          <p:cNvPr id="39" name="Image 5" descr="preencoded.png"/>
          <p:cNvPicPr>
            <a:picLocks noChangeAspect="1"/>
          </p:cNvPicPr>
          <p:nvPr/>
        </p:nvPicPr>
        <p:blipFill>
          <a:blip r:embed="rId8"/>
          <a:srcRect l="-1528" r="-1528"/>
          <a:stretch/>
        </p:blipFill>
        <p:spPr>
          <a:xfrm>
            <a:off x="5020056" y="3267151"/>
            <a:ext cx="161849" cy="209398"/>
          </a:xfrm>
          <a:prstGeom prst="rect">
            <a:avLst/>
          </a:prstGeom>
        </p:spPr>
      </p:pic>
      <p:sp>
        <p:nvSpPr>
          <p:cNvPr id="40" name="Text 32"/>
          <p:cNvSpPr txBox="1"/>
          <p:nvPr/>
        </p:nvSpPr>
        <p:spPr>
          <a:xfrm>
            <a:off x="5400446" y="3219602"/>
            <a:ext cx="18105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벤처기업 인증</a:t>
            </a:r>
            <a:endParaRPr lang="en-US" sz="1200" dirty="0"/>
          </a:p>
        </p:txBody>
      </p:sp>
      <p:sp>
        <p:nvSpPr>
          <p:cNvPr id="41" name="Text 33"/>
          <p:cNvSpPr txBox="1"/>
          <p:nvPr/>
        </p:nvSpPr>
        <p:spPr>
          <a:xfrm>
            <a:off x="5020056" y="3600907"/>
            <a:ext cx="2190902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기술 혁신 기업 공식 지위</a:t>
            </a:r>
            <a:endParaRPr lang="en-US" sz="900" dirty="0"/>
          </a:p>
        </p:txBody>
      </p:sp>
      <p:pic>
        <p:nvPicPr>
          <p:cNvPr id="42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733995" y="3267151"/>
            <a:ext cx="209398" cy="209398"/>
          </a:xfrm>
          <a:prstGeom prst="rect">
            <a:avLst/>
          </a:prstGeom>
        </p:spPr>
      </p:pic>
      <p:sp>
        <p:nvSpPr>
          <p:cNvPr id="43" name="Text 34"/>
          <p:cNvSpPr txBox="1"/>
          <p:nvPr/>
        </p:nvSpPr>
        <p:spPr>
          <a:xfrm>
            <a:off x="8115300" y="3219602"/>
            <a:ext cx="18105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연구개발전담부서</a:t>
            </a:r>
            <a:endParaRPr lang="en-US" sz="1200" dirty="0"/>
          </a:p>
        </p:txBody>
      </p:sp>
      <p:sp>
        <p:nvSpPr>
          <p:cNvPr id="44" name="Text 35"/>
          <p:cNvSpPr txBox="1"/>
          <p:nvPr/>
        </p:nvSpPr>
        <p:spPr>
          <a:xfrm>
            <a:off x="7733995" y="3600907"/>
            <a:ext cx="2190902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공식 인정</a:t>
            </a:r>
            <a:endParaRPr lang="en-US" sz="900" dirty="0"/>
          </a:p>
        </p:txBody>
      </p:sp>
      <p:sp>
        <p:nvSpPr>
          <p:cNvPr id="45" name="Text 36"/>
          <p:cNvSpPr txBox="1"/>
          <p:nvPr/>
        </p:nvSpPr>
        <p:spPr>
          <a:xfrm>
            <a:off x="761695" y="4524451"/>
            <a:ext cx="10668305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kern="0" spc="75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중장기 비전</a:t>
            </a:r>
            <a:endParaRPr lang="en-US" sz="1500" dirty="0"/>
          </a:p>
        </p:txBody>
      </p:sp>
      <p:sp>
        <p:nvSpPr>
          <p:cNvPr id="46" name="Text 37"/>
          <p:cNvSpPr txBox="1"/>
          <p:nvPr/>
        </p:nvSpPr>
        <p:spPr>
          <a:xfrm>
            <a:off x="952805" y="5143500"/>
            <a:ext cx="28575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FA67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1단계</a:t>
            </a:r>
            <a:endParaRPr lang="en-US" sz="1000" dirty="0"/>
          </a:p>
        </p:txBody>
      </p:sp>
      <p:sp>
        <p:nvSpPr>
          <p:cNvPr id="47" name="Text 38"/>
          <p:cNvSpPr txBox="1"/>
          <p:nvPr/>
        </p:nvSpPr>
        <p:spPr>
          <a:xfrm>
            <a:off x="952805" y="5391302"/>
            <a:ext cx="28575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국내 UCO 수거·수출 선도 기업</a:t>
            </a:r>
            <a:endParaRPr lang="en-US" sz="1200" dirty="0"/>
          </a:p>
        </p:txBody>
      </p:sp>
      <p:pic>
        <p:nvPicPr>
          <p:cNvPr id="48" name="Image 7" descr="preencoded.png"/>
          <p:cNvPicPr>
            <a:picLocks noChangeAspect="1"/>
          </p:cNvPicPr>
          <p:nvPr/>
        </p:nvPicPr>
        <p:blipFill>
          <a:blip r:embed="rId10"/>
          <a:srcRect l="-57" r="-57"/>
          <a:stretch/>
        </p:blipFill>
        <p:spPr>
          <a:xfrm>
            <a:off x="4233672" y="5362956"/>
            <a:ext cx="200254" cy="228600"/>
          </a:xfrm>
          <a:prstGeom prst="rect">
            <a:avLst/>
          </a:prstGeom>
        </p:spPr>
      </p:pic>
      <p:sp>
        <p:nvSpPr>
          <p:cNvPr id="49" name="Text 39"/>
          <p:cNvSpPr txBox="1"/>
          <p:nvPr/>
        </p:nvSpPr>
        <p:spPr>
          <a:xfrm>
            <a:off x="4858207" y="5143500"/>
            <a:ext cx="28575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2단계</a:t>
            </a:r>
            <a:endParaRPr lang="en-US" sz="1000" dirty="0"/>
          </a:p>
        </p:txBody>
      </p:sp>
      <p:sp>
        <p:nvSpPr>
          <p:cNvPr id="50" name="Text 40"/>
          <p:cNvSpPr txBox="1"/>
          <p:nvPr/>
        </p:nvSpPr>
        <p:spPr>
          <a:xfrm>
            <a:off x="4858207" y="5391302"/>
            <a:ext cx="28575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SAF 원료 글로벌 공급망 핵심 노드</a:t>
            </a:r>
            <a:endParaRPr lang="en-US" sz="1200" dirty="0"/>
          </a:p>
        </p:txBody>
      </p:sp>
      <p:pic>
        <p:nvPicPr>
          <p:cNvPr id="51" name="Image 8" descr="preencoded.png"/>
          <p:cNvPicPr>
            <a:picLocks noChangeAspect="1"/>
          </p:cNvPicPr>
          <p:nvPr/>
        </p:nvPicPr>
        <p:blipFill>
          <a:blip r:embed="rId10"/>
          <a:srcRect l="-57" r="-57"/>
          <a:stretch/>
        </p:blipFill>
        <p:spPr>
          <a:xfrm>
            <a:off x="8139074" y="5362956"/>
            <a:ext cx="200254" cy="228600"/>
          </a:xfrm>
          <a:prstGeom prst="rect">
            <a:avLst/>
          </a:prstGeom>
        </p:spPr>
      </p:pic>
      <p:sp>
        <p:nvSpPr>
          <p:cNvPr id="52" name="Text 41"/>
          <p:cNvSpPr txBox="1"/>
          <p:nvPr/>
        </p:nvSpPr>
        <p:spPr>
          <a:xfrm>
            <a:off x="8762695" y="5143500"/>
            <a:ext cx="24771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FA67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3단계</a:t>
            </a:r>
            <a:endParaRPr lang="en-US" sz="1000" dirty="0"/>
          </a:p>
        </p:txBody>
      </p:sp>
      <p:sp>
        <p:nvSpPr>
          <p:cNvPr id="53" name="Text 42"/>
          <p:cNvSpPr txBox="1"/>
          <p:nvPr/>
        </p:nvSpPr>
        <p:spPr>
          <a:xfrm>
            <a:off x="8762695" y="5391302"/>
            <a:ext cx="2477110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아시아-유럽 연결 친환경 원료 교역 브리지 기업</a:t>
            </a:r>
            <a:endParaRPr lang="en-US" sz="1200" dirty="0"/>
          </a:p>
        </p:txBody>
      </p:sp>
      <p:sp>
        <p:nvSpPr>
          <p:cNvPr id="54" name="Text 43"/>
          <p:cNvSpPr txBox="1"/>
          <p:nvPr/>
        </p:nvSpPr>
        <p:spPr>
          <a:xfrm>
            <a:off x="761695" y="6562649"/>
            <a:ext cx="762061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kern="0" spc="38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인증은 결과가 아닌 시작입니다</a:t>
            </a:r>
            <a:endParaRPr lang="en-US" sz="1100" dirty="0"/>
          </a:p>
        </p:txBody>
      </p:sp>
      <p:sp>
        <p:nvSpPr>
          <p:cNvPr id="55" name="Text 44"/>
          <p:cNvSpPr txBox="1"/>
          <p:nvPr/>
        </p:nvSpPr>
        <p:spPr>
          <a:xfrm>
            <a:off x="10953598" y="6562649"/>
            <a:ext cx="47640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6FAF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l="372" r="372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F3D2E">
              <a:alpha val="75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" name="Shape 2"/>
          <p:cNvSpPr/>
          <p:nvPr/>
        </p:nvSpPr>
        <p:spPr>
          <a:xfrm>
            <a:off x="3238805" y="3619195"/>
            <a:ext cx="5734202" cy="1543507"/>
          </a:xfrm>
          <a:prstGeom prst="roundRect">
            <a:avLst>
              <a:gd name="adj" fmla="val 8777"/>
            </a:avLst>
          </a:prstGeom>
          <a:solidFill>
            <a:srgbClr val="FFFFFF">
              <a:alpha val="5000"/>
            </a:srgbClr>
          </a:solidFill>
          <a:ln w="12700">
            <a:solidFill>
              <a:srgbClr val="C9F2E3">
                <a:alpha val="2000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" name="Shape 3"/>
          <p:cNvSpPr/>
          <p:nvPr/>
        </p:nvSpPr>
        <p:spPr>
          <a:xfrm>
            <a:off x="0" y="6476695"/>
            <a:ext cx="12191695" cy="381305"/>
          </a:xfrm>
          <a:prstGeom prst="rect">
            <a:avLst/>
          </a:prstGeom>
          <a:solidFill>
            <a:srgbClr val="1FA67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" name="Text 4"/>
          <p:cNvSpPr txBox="1"/>
          <p:nvPr/>
        </p:nvSpPr>
        <p:spPr>
          <a:xfrm>
            <a:off x="761695" y="476402"/>
            <a:ext cx="28575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kern="0" spc="75" dirty="0">
                <a:solidFill>
                  <a:srgbClr val="C9F2E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BK Energy | IR 2025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0" y="1524305"/>
            <a:ext cx="12192610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700" b="1" kern="0" spc="-75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지속 가능한 미래를 함께 만들어 갈 파트너를 기다립니다</a:t>
            </a:r>
            <a:endParaRPr lang="en-US" sz="270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rcRect t="-400" b="-400"/>
          <a:stretch/>
        </p:blipFill>
        <p:spPr>
          <a:xfrm>
            <a:off x="5810098" y="2190902"/>
            <a:ext cx="571500" cy="38405"/>
          </a:xfrm>
          <a:prstGeom prst="rect">
            <a:avLst/>
          </a:prstGeom>
        </p:spPr>
      </p:pic>
      <p:sp>
        <p:nvSpPr>
          <p:cNvPr id="10" name="Text 6"/>
          <p:cNvSpPr txBox="1"/>
          <p:nvPr/>
        </p:nvSpPr>
        <p:spPr>
          <a:xfrm>
            <a:off x="0" y="2667305"/>
            <a:ext cx="1219261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kern="0" spc="-75" dirty="0">
                <a:solidFill>
                  <a:srgbClr val="1FA67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주식회사 비케이에너지 </a:t>
            </a:r>
            <a:r>
              <a:rPr lang="en-US" sz="2100" b="1" kern="0" spc="-75" dirty="0">
                <a:solidFill>
                  <a:srgbClr val="C9F2E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| BK Energy Co., Ltd.</a:t>
            </a:r>
            <a:endParaRPr lang="en-US" sz="300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rcRect t="-25240" b="-25240"/>
          <a:stretch/>
        </p:blipFill>
        <p:spPr>
          <a:xfrm>
            <a:off x="3690518" y="3857854"/>
            <a:ext cx="142646" cy="286207"/>
          </a:xfrm>
          <a:prstGeom prst="rect">
            <a:avLst/>
          </a:prstGeom>
        </p:spPr>
      </p:pic>
      <p:sp>
        <p:nvSpPr>
          <p:cNvPr id="12" name="Text 7"/>
          <p:cNvSpPr txBox="1"/>
          <p:nvPr/>
        </p:nvSpPr>
        <p:spPr>
          <a:xfrm>
            <a:off x="4000500" y="3886200"/>
            <a:ext cx="4572000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kern="0" spc="38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대구 달성군 2차2로 96</a:t>
            </a:r>
            <a:endParaRPr lang="en-US" sz="130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rcRect t="-25240" b="-25240"/>
          <a:stretch/>
        </p:blipFill>
        <p:spPr>
          <a:xfrm>
            <a:off x="3666744" y="4238244"/>
            <a:ext cx="190195" cy="286207"/>
          </a:xfrm>
          <a:prstGeom prst="rect">
            <a:avLst/>
          </a:prstGeom>
        </p:spPr>
      </p:pic>
      <p:sp>
        <p:nvSpPr>
          <p:cNvPr id="14" name="Text 8"/>
          <p:cNvSpPr txBox="1"/>
          <p:nvPr/>
        </p:nvSpPr>
        <p:spPr>
          <a:xfrm>
            <a:off x="4000500" y="4267505"/>
            <a:ext cx="4572000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kern="0" spc="38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070-8211-2923</a:t>
            </a:r>
            <a:endParaRPr lang="en-US" sz="130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rcRect t="-25240" b="-25240"/>
          <a:stretch/>
        </p:blipFill>
        <p:spPr>
          <a:xfrm>
            <a:off x="3666744" y="4619549"/>
            <a:ext cx="190195" cy="286207"/>
          </a:xfrm>
          <a:prstGeom prst="rect">
            <a:avLst/>
          </a:prstGeom>
        </p:spPr>
      </p:pic>
      <p:sp>
        <p:nvSpPr>
          <p:cNvPr id="16" name="Text 9"/>
          <p:cNvSpPr txBox="1"/>
          <p:nvPr/>
        </p:nvSpPr>
        <p:spPr>
          <a:xfrm>
            <a:off x="4000500" y="4647895"/>
            <a:ext cx="4572000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kern="0" spc="38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sales@bkenergy.kr</a:t>
            </a:r>
            <a:endParaRPr lang="en-US" sz="1300" dirty="0"/>
          </a:p>
        </p:txBody>
      </p:sp>
      <p:sp>
        <p:nvSpPr>
          <p:cNvPr id="17" name="Text 10"/>
          <p:cNvSpPr txBox="1"/>
          <p:nvPr/>
        </p:nvSpPr>
        <p:spPr>
          <a:xfrm>
            <a:off x="0" y="5524805"/>
            <a:ext cx="1219261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kern="0" spc="-37" dirty="0">
                <a:solidFill>
                  <a:srgbClr val="C9F2E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"폐자원이 미래 에너지가 되는 순간, 비케이에너지가 함께합니다"</a:t>
            </a:r>
            <a:endParaRPr lang="en-US" sz="1600" dirty="0"/>
          </a:p>
        </p:txBody>
      </p:sp>
      <p:sp>
        <p:nvSpPr>
          <p:cNvPr id="18" name="Text 11"/>
          <p:cNvSpPr txBox="1"/>
          <p:nvPr/>
        </p:nvSpPr>
        <p:spPr>
          <a:xfrm>
            <a:off x="761695" y="6562649"/>
            <a:ext cx="476311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kern="0" spc="38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함께 만드는 지속 가능한 순환</a:t>
            </a:r>
            <a:endParaRPr lang="en-US" sz="1000" dirty="0"/>
          </a:p>
        </p:txBody>
      </p:sp>
      <p:sp>
        <p:nvSpPr>
          <p:cNvPr id="19" name="Text 12"/>
          <p:cNvSpPr txBox="1"/>
          <p:nvPr/>
        </p:nvSpPr>
        <p:spPr>
          <a:xfrm>
            <a:off x="10953598" y="6562649"/>
            <a:ext cx="476402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6FAF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761695" y="1438351"/>
            <a:ext cx="57607" cy="267005"/>
          </a:xfrm>
          <a:prstGeom prst="rect">
            <a:avLst/>
          </a:prstGeom>
          <a:solidFill>
            <a:srgbClr val="1FA67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" name="Shape 2"/>
          <p:cNvSpPr/>
          <p:nvPr/>
        </p:nvSpPr>
        <p:spPr>
          <a:xfrm>
            <a:off x="761695" y="2000707"/>
            <a:ext cx="5447995" cy="780898"/>
          </a:xfrm>
          <a:prstGeom prst="roundRect">
            <a:avLst>
              <a:gd name="adj" fmla="val 34272"/>
            </a:avLst>
          </a:prstGeom>
          <a:solidFill>
            <a:srgbClr val="FFFFFF"/>
          </a:solidFill>
          <a:ln w="12700">
            <a:solidFill>
              <a:srgbClr val="C9F2E3"/>
            </a:solidFill>
            <a:prstDash val="solid"/>
          </a:ln>
          <a:effectLst>
            <a:outerShdw blurRad="114300" dist="38100" dir="16200000" algn="bl" rotWithShape="0">
              <a:srgbClr val="0F3D2E">
                <a:alpha val="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5" name="Shape 3"/>
          <p:cNvSpPr/>
          <p:nvPr/>
        </p:nvSpPr>
        <p:spPr>
          <a:xfrm>
            <a:off x="761695" y="2952598"/>
            <a:ext cx="5447995" cy="780898"/>
          </a:xfrm>
          <a:prstGeom prst="roundRect">
            <a:avLst>
              <a:gd name="adj" fmla="val 34272"/>
            </a:avLst>
          </a:prstGeom>
          <a:solidFill>
            <a:srgbClr val="FFFFFF"/>
          </a:solidFill>
          <a:ln w="12700">
            <a:solidFill>
              <a:srgbClr val="C9F2E3"/>
            </a:solidFill>
            <a:prstDash val="solid"/>
          </a:ln>
          <a:effectLst>
            <a:outerShdw blurRad="114300" dist="38100" dir="16200000" algn="bl" rotWithShape="0">
              <a:srgbClr val="0F3D2E">
                <a:alpha val="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6" name="Shape 4"/>
          <p:cNvSpPr/>
          <p:nvPr/>
        </p:nvSpPr>
        <p:spPr>
          <a:xfrm>
            <a:off x="761695" y="3905402"/>
            <a:ext cx="5447995" cy="780898"/>
          </a:xfrm>
          <a:prstGeom prst="roundRect">
            <a:avLst>
              <a:gd name="adj" fmla="val 34272"/>
            </a:avLst>
          </a:prstGeom>
          <a:solidFill>
            <a:srgbClr val="FFFFFF"/>
          </a:solidFill>
          <a:ln w="12700">
            <a:solidFill>
              <a:srgbClr val="C9F2E3"/>
            </a:solidFill>
            <a:prstDash val="solid"/>
          </a:ln>
          <a:effectLst>
            <a:outerShdw blurRad="114300" dist="38100" dir="16200000" algn="bl" rotWithShape="0">
              <a:srgbClr val="0F3D2E">
                <a:alpha val="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7" name="Shape 5"/>
          <p:cNvSpPr/>
          <p:nvPr/>
        </p:nvSpPr>
        <p:spPr>
          <a:xfrm>
            <a:off x="761695" y="4858207"/>
            <a:ext cx="5447995" cy="780898"/>
          </a:xfrm>
          <a:prstGeom prst="roundRect">
            <a:avLst>
              <a:gd name="adj" fmla="val 34272"/>
            </a:avLst>
          </a:prstGeom>
          <a:solidFill>
            <a:srgbClr val="FFFFFF"/>
          </a:solidFill>
          <a:ln w="12700">
            <a:solidFill>
              <a:srgbClr val="C9F2E3"/>
            </a:solidFill>
            <a:prstDash val="solid"/>
          </a:ln>
          <a:effectLst>
            <a:outerShdw blurRad="114300" dist="38100" dir="16200000" algn="bl" rotWithShape="0">
              <a:srgbClr val="0F3D2E">
                <a:alpha val="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8" name="Shape 6"/>
          <p:cNvSpPr/>
          <p:nvPr/>
        </p:nvSpPr>
        <p:spPr>
          <a:xfrm>
            <a:off x="6476695" y="1714500"/>
            <a:ext cx="4972507" cy="2210105"/>
          </a:xfrm>
          <a:prstGeom prst="roundRect">
            <a:avLst>
              <a:gd name="adj" fmla="val 4280"/>
            </a:avLst>
          </a:prstGeom>
          <a:solidFill>
            <a:srgbClr val="FFFFFF"/>
          </a:solidFill>
          <a:ln w="12700">
            <a:solidFill>
              <a:srgbClr val="C9F2E3"/>
            </a:solidFill>
            <a:prstDash val="solid"/>
          </a:ln>
          <a:effectLst>
            <a:outerShdw blurRad="114300" dist="38100" dir="16200000" algn="bl" rotWithShape="0">
              <a:srgbClr val="0F3D2E">
                <a:alpha val="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9" name="Shape 7"/>
          <p:cNvSpPr/>
          <p:nvPr/>
        </p:nvSpPr>
        <p:spPr>
          <a:xfrm>
            <a:off x="6476695" y="4095598"/>
            <a:ext cx="4972507" cy="1399946"/>
          </a:xfrm>
          <a:prstGeom prst="roundRect">
            <a:avLst>
              <a:gd name="adj" fmla="val 10664"/>
            </a:avLst>
          </a:prstGeom>
          <a:solidFill>
            <a:srgbClr val="FFFFFF"/>
          </a:solidFill>
          <a:ln w="12700">
            <a:solidFill>
              <a:srgbClr val="C9F2E3"/>
            </a:solidFill>
            <a:prstDash val="solid"/>
          </a:ln>
          <a:effectLst>
            <a:outerShdw blurRad="114300" dist="38100" dir="16200000" algn="bl" rotWithShape="0">
              <a:srgbClr val="0F3D2E">
                <a:alpha val="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10" name="Shape 8"/>
          <p:cNvSpPr/>
          <p:nvPr/>
        </p:nvSpPr>
        <p:spPr>
          <a:xfrm>
            <a:off x="0" y="6476695"/>
            <a:ext cx="12191695" cy="381305"/>
          </a:xfrm>
          <a:prstGeom prst="rect">
            <a:avLst/>
          </a:prstGeom>
          <a:solidFill>
            <a:srgbClr val="1FA67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3"/>
          <a:srcRect t="39744" b="39744"/>
          <a:stretch/>
        </p:blipFill>
        <p:spPr>
          <a:xfrm>
            <a:off x="6476695" y="5619902"/>
            <a:ext cx="4953305" cy="571500"/>
          </a:xfrm>
          <a:prstGeom prst="rect">
            <a:avLst/>
          </a:prstGeom>
        </p:spPr>
      </p:pic>
      <p:sp>
        <p:nvSpPr>
          <p:cNvPr id="12" name="Shape 9"/>
          <p:cNvSpPr/>
          <p:nvPr/>
        </p:nvSpPr>
        <p:spPr>
          <a:xfrm>
            <a:off x="6476695" y="5619902"/>
            <a:ext cx="4953305" cy="571500"/>
          </a:xfrm>
          <a:prstGeom prst="roundRect">
            <a:avLst>
              <a:gd name="adj" fmla="val 42667"/>
            </a:avLst>
          </a:prstGeom>
          <a:solidFill>
            <a:srgbClr val="0F3D2E">
              <a:alpha val="6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" name="Text 10"/>
          <p:cNvSpPr txBox="1"/>
          <p:nvPr/>
        </p:nvSpPr>
        <p:spPr>
          <a:xfrm>
            <a:off x="761695" y="381305"/>
            <a:ext cx="28575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75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BK Energy</a:t>
            </a:r>
            <a:endParaRPr lang="en-US" sz="1200" dirty="0"/>
          </a:p>
        </p:txBody>
      </p:sp>
      <p:sp>
        <p:nvSpPr>
          <p:cNvPr id="14" name="Text 11"/>
          <p:cNvSpPr txBox="1"/>
          <p:nvPr/>
        </p:nvSpPr>
        <p:spPr>
          <a:xfrm>
            <a:off x="761695" y="761695"/>
            <a:ext cx="10961827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500" b="1" kern="0" spc="-75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글로벌 규제가 만드는 거대한 기회, 그 중심에 비케이에너지가 있습니다</a:t>
            </a:r>
            <a:endParaRPr lang="en-US" sz="2500" dirty="0"/>
          </a:p>
        </p:txBody>
      </p:sp>
      <p:sp>
        <p:nvSpPr>
          <p:cNvPr id="15" name="Text 12"/>
          <p:cNvSpPr txBox="1"/>
          <p:nvPr/>
        </p:nvSpPr>
        <p:spPr>
          <a:xfrm>
            <a:off x="952805" y="1380744"/>
            <a:ext cx="952530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kern="0" spc="-37" dirty="0">
                <a:solidFill>
                  <a:srgbClr val="1FA67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SAF &amp; 바이오디젤 혼합 의무화 시장의 구조적 성장</a:t>
            </a:r>
            <a:endParaRPr lang="en-US" sz="1800" dirty="0"/>
          </a:p>
        </p:txBody>
      </p:sp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4"/>
          <a:srcRect t="-33267" b="-33267"/>
          <a:stretch/>
        </p:blipFill>
        <p:spPr>
          <a:xfrm>
            <a:off x="1000354" y="2190902"/>
            <a:ext cx="286207" cy="381305"/>
          </a:xfrm>
          <a:prstGeom prst="rect">
            <a:avLst/>
          </a:prstGeom>
        </p:spPr>
      </p:pic>
      <p:sp>
        <p:nvSpPr>
          <p:cNvPr id="17" name="Text 13"/>
          <p:cNvSpPr txBox="1"/>
          <p:nvPr/>
        </p:nvSpPr>
        <p:spPr>
          <a:xfrm>
            <a:off x="1429207" y="2143354"/>
            <a:ext cx="457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EU ReFuelEU</a:t>
            </a:r>
            <a:endParaRPr lang="en-US" sz="1200" dirty="0"/>
          </a:p>
        </p:txBody>
      </p:sp>
      <p:sp>
        <p:nvSpPr>
          <p:cNvPr id="18" name="Text 14"/>
          <p:cNvSpPr txBox="1"/>
          <p:nvPr/>
        </p:nvSpPr>
        <p:spPr>
          <a:xfrm>
            <a:off x="1429207" y="2391156"/>
            <a:ext cx="457200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2025년 2% → </a:t>
            </a:r>
            <a:r>
              <a:rPr lang="en-US" sz="1100" b="1" dirty="0">
                <a:solidFill>
                  <a:srgbClr val="1FA67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2050년 70%</a:t>
            </a:r>
            <a:r>
              <a:rPr lang="en-US" sz="11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SAF 혼합 의무화</a:t>
            </a:r>
            <a:endParaRPr lang="en-US" sz="1100" dirty="0"/>
          </a:p>
        </p:txBody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5"/>
          <a:srcRect t="-33400" b="-33400"/>
          <a:stretch/>
        </p:blipFill>
        <p:spPr>
          <a:xfrm>
            <a:off x="1028700" y="3143707"/>
            <a:ext cx="228600" cy="381305"/>
          </a:xfrm>
          <a:prstGeom prst="rect">
            <a:avLst/>
          </a:prstGeom>
        </p:spPr>
      </p:pic>
      <p:sp>
        <p:nvSpPr>
          <p:cNvPr id="20" name="Text 15"/>
          <p:cNvSpPr txBox="1"/>
          <p:nvPr/>
        </p:nvSpPr>
        <p:spPr>
          <a:xfrm>
            <a:off x="1429207" y="3095244"/>
            <a:ext cx="457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국내 바이오디젤 혼합의무율</a:t>
            </a:r>
            <a:endParaRPr lang="en-US" sz="1200" dirty="0"/>
          </a:p>
        </p:txBody>
      </p:sp>
      <p:sp>
        <p:nvSpPr>
          <p:cNvPr id="21" name="Text 16"/>
          <p:cNvSpPr txBox="1"/>
          <p:nvPr/>
        </p:nvSpPr>
        <p:spPr>
          <a:xfrm>
            <a:off x="1429207" y="3343046"/>
            <a:ext cx="457200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2024~2026년 4.0% → </a:t>
            </a:r>
            <a:r>
              <a:rPr lang="en-US" sz="1100" b="1" dirty="0">
                <a:solidFill>
                  <a:srgbClr val="1FA67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2030년 5.0%</a:t>
            </a:r>
            <a:endParaRPr lang="en-US" sz="1100" dirty="0"/>
          </a:p>
        </p:txBody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6"/>
          <a:srcRect t="-33400" b="-33400"/>
          <a:stretch/>
        </p:blipFill>
        <p:spPr>
          <a:xfrm>
            <a:off x="1028700" y="4095598"/>
            <a:ext cx="228600" cy="381305"/>
          </a:xfrm>
          <a:prstGeom prst="rect">
            <a:avLst/>
          </a:prstGeom>
        </p:spPr>
      </p:pic>
      <p:sp>
        <p:nvSpPr>
          <p:cNvPr id="23" name="Text 17"/>
          <p:cNvSpPr txBox="1"/>
          <p:nvPr/>
        </p:nvSpPr>
        <p:spPr>
          <a:xfrm>
            <a:off x="1429207" y="4048049"/>
            <a:ext cx="457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UCO(폐식용유)의 전략 자원화</a:t>
            </a:r>
            <a:endParaRPr lang="en-US" sz="1200" dirty="0"/>
          </a:p>
        </p:txBody>
      </p:sp>
      <p:sp>
        <p:nvSpPr>
          <p:cNvPr id="24" name="Text 18"/>
          <p:cNvSpPr txBox="1"/>
          <p:nvPr/>
        </p:nvSpPr>
        <p:spPr>
          <a:xfrm>
            <a:off x="1429207" y="4295851"/>
            <a:ext cx="457200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비식량 기반 원료 가치 급등 및 글로벌 선점 경쟁 심화</a:t>
            </a:r>
            <a:endParaRPr lang="en-US" sz="1100" dirty="0"/>
          </a:p>
        </p:txBody>
      </p:sp>
      <p:pic>
        <p:nvPicPr>
          <p:cNvPr id="25" name="Image 4" descr="preencoded.png"/>
          <p:cNvPicPr>
            <a:picLocks noChangeAspect="1"/>
          </p:cNvPicPr>
          <p:nvPr/>
        </p:nvPicPr>
        <p:blipFill>
          <a:blip r:embed="rId7"/>
          <a:srcRect t="-33400" b="-33400"/>
          <a:stretch/>
        </p:blipFill>
        <p:spPr>
          <a:xfrm>
            <a:off x="1028700" y="5048402"/>
            <a:ext cx="228600" cy="381305"/>
          </a:xfrm>
          <a:prstGeom prst="rect">
            <a:avLst/>
          </a:prstGeom>
        </p:spPr>
      </p:pic>
      <p:sp>
        <p:nvSpPr>
          <p:cNvPr id="26" name="Text 19"/>
          <p:cNvSpPr txBox="1"/>
          <p:nvPr/>
        </p:nvSpPr>
        <p:spPr>
          <a:xfrm>
            <a:off x="1429207" y="5000854"/>
            <a:ext cx="457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글로벌 바이오디젤 수요 성장</a:t>
            </a:r>
            <a:endParaRPr lang="en-US" sz="1200" dirty="0"/>
          </a:p>
        </p:txBody>
      </p:sp>
      <p:sp>
        <p:nvSpPr>
          <p:cNvPr id="27" name="Text 20"/>
          <p:cNvSpPr txBox="1"/>
          <p:nvPr/>
        </p:nvSpPr>
        <p:spPr>
          <a:xfrm>
            <a:off x="1429207" y="5248656"/>
            <a:ext cx="457200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연평균 </a:t>
            </a:r>
            <a:r>
              <a:rPr lang="en-US" sz="1100" b="1" dirty="0">
                <a:solidFill>
                  <a:srgbClr val="1FA67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2% 이상</a:t>
            </a:r>
            <a:r>
              <a:rPr lang="en-US" sz="11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의 안정적이고 꾸준한 성장 곡선 유지</a:t>
            </a:r>
            <a:endParaRPr lang="en-US" sz="1100" dirty="0"/>
          </a:p>
        </p:txBody>
      </p:sp>
      <p:sp>
        <p:nvSpPr>
          <p:cNvPr id="28" name="Text 21"/>
          <p:cNvSpPr txBox="1"/>
          <p:nvPr/>
        </p:nvSpPr>
        <p:spPr>
          <a:xfrm>
            <a:off x="6667805" y="1857146"/>
            <a:ext cx="457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EU ReFuelEU: SAF 혼합 의무화 로드맵 (%)</a:t>
            </a:r>
            <a:endParaRPr lang="en-US" sz="1200" dirty="0"/>
          </a:p>
        </p:txBody>
      </p:sp>
      <p:pic>
        <p:nvPicPr>
          <p:cNvPr id="29" name="Image 5" descr="preencoded.png"/>
          <p:cNvPicPr>
            <a:picLocks noChangeAspect="1"/>
          </p:cNvPicPr>
          <p:nvPr/>
        </p:nvPicPr>
        <p:blipFill>
          <a:blip r:embed="rId8"/>
          <a:srcRect t="-5" b="-5"/>
          <a:stretch/>
        </p:blipFill>
        <p:spPr>
          <a:xfrm>
            <a:off x="6667805" y="2143354"/>
            <a:ext cx="4572000" cy="1619402"/>
          </a:xfrm>
          <a:prstGeom prst="rect">
            <a:avLst/>
          </a:prstGeom>
        </p:spPr>
      </p:pic>
      <p:sp>
        <p:nvSpPr>
          <p:cNvPr id="30" name="Text 22"/>
          <p:cNvSpPr txBox="1"/>
          <p:nvPr/>
        </p:nvSpPr>
        <p:spPr>
          <a:xfrm>
            <a:off x="6667805" y="4238244"/>
            <a:ext cx="457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국내 바이오디젤 혼합의무율 (%)</a:t>
            </a:r>
            <a:endParaRPr lang="en-US" sz="1200" dirty="0"/>
          </a:p>
        </p:txBody>
      </p:sp>
      <p:pic>
        <p:nvPicPr>
          <p:cNvPr id="31" name="Image 6" descr="preencoded.png"/>
          <p:cNvPicPr>
            <a:picLocks noChangeAspect="1"/>
          </p:cNvPicPr>
          <p:nvPr/>
        </p:nvPicPr>
        <p:blipFill>
          <a:blip r:embed="rId9"/>
          <a:srcRect t="-21" b="-21"/>
          <a:stretch/>
        </p:blipFill>
        <p:spPr>
          <a:xfrm>
            <a:off x="6667805" y="4476902"/>
            <a:ext cx="4572000" cy="905256"/>
          </a:xfrm>
          <a:prstGeom prst="rect">
            <a:avLst/>
          </a:prstGeom>
        </p:spPr>
      </p:pic>
      <p:sp>
        <p:nvSpPr>
          <p:cNvPr id="32" name="Text 23"/>
          <p:cNvSpPr txBox="1"/>
          <p:nvPr/>
        </p:nvSpPr>
        <p:spPr>
          <a:xfrm>
            <a:off x="6572707" y="5805526"/>
            <a:ext cx="476311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kern="0" spc="38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Taking the lead in the era of carbon neutrality</a:t>
            </a:r>
            <a:endParaRPr lang="en-US" sz="1100" dirty="0"/>
          </a:p>
        </p:txBody>
      </p:sp>
      <p:sp>
        <p:nvSpPr>
          <p:cNvPr id="33" name="Text 24"/>
          <p:cNvSpPr txBox="1"/>
          <p:nvPr/>
        </p:nvSpPr>
        <p:spPr>
          <a:xfrm>
            <a:off x="761695" y="6562649"/>
            <a:ext cx="762061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kern="0" spc="38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원료 공급망을 선점한 기업이 시장을 지배합니다</a:t>
            </a:r>
            <a:endParaRPr lang="en-US" sz="1100" dirty="0"/>
          </a:p>
        </p:txBody>
      </p:sp>
      <p:sp>
        <p:nvSpPr>
          <p:cNvPr id="34" name="Text 25"/>
          <p:cNvSpPr txBox="1"/>
          <p:nvPr/>
        </p:nvSpPr>
        <p:spPr>
          <a:xfrm>
            <a:off x="10953598" y="6562649"/>
            <a:ext cx="47640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02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6FAF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l="-8" r="-8"/>
          <a:stretch/>
        </p:blipFill>
        <p:spPr>
          <a:xfrm>
            <a:off x="761695" y="1524305"/>
            <a:ext cx="10668305" cy="1238098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761695" y="3619195"/>
            <a:ext cx="3314700" cy="2523744"/>
          </a:xfrm>
          <a:prstGeom prst="roundRect">
            <a:avLst>
              <a:gd name="adj" fmla="val 2188"/>
            </a:avLst>
          </a:prstGeom>
          <a:solidFill>
            <a:srgbClr val="FFFFFF"/>
          </a:solidFill>
          <a:ln w="12700">
            <a:solidFill>
              <a:srgbClr val="E0EAE5"/>
            </a:solidFill>
            <a:prstDash val="solid"/>
          </a:ln>
          <a:effectLst>
            <a:outerShdw blurRad="139700" dist="38100" dir="16200000" algn="bl" rotWithShape="0">
              <a:srgbClr val="0F3D2E">
                <a:alpha val="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5" name="Shape 2"/>
          <p:cNvSpPr/>
          <p:nvPr/>
        </p:nvSpPr>
        <p:spPr>
          <a:xfrm>
            <a:off x="761695" y="3619195"/>
            <a:ext cx="3314700" cy="38405"/>
          </a:xfrm>
          <a:prstGeom prst="roundRect">
            <a:avLst>
              <a:gd name="adj" fmla="val 143755"/>
            </a:avLst>
          </a:prstGeom>
          <a:solidFill>
            <a:srgbClr val="1FA67A"/>
          </a:solidFill>
          <a:ln w="12700">
            <a:solidFill>
              <a:srgbClr val="1FA67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" name="Shape 3"/>
          <p:cNvSpPr/>
          <p:nvPr/>
        </p:nvSpPr>
        <p:spPr>
          <a:xfrm>
            <a:off x="4438498" y="3619195"/>
            <a:ext cx="3314700" cy="2523744"/>
          </a:xfrm>
          <a:prstGeom prst="roundRect">
            <a:avLst>
              <a:gd name="adj" fmla="val 2188"/>
            </a:avLst>
          </a:prstGeom>
          <a:solidFill>
            <a:srgbClr val="FFFFFF"/>
          </a:solidFill>
          <a:ln w="12700">
            <a:solidFill>
              <a:srgbClr val="E0EAE5"/>
            </a:solidFill>
            <a:prstDash val="solid"/>
          </a:ln>
          <a:effectLst>
            <a:outerShdw blurRad="139700" dist="38100" dir="16200000" algn="bl" rotWithShape="0">
              <a:srgbClr val="0F3D2E">
                <a:alpha val="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7" name="Shape 4"/>
          <p:cNvSpPr/>
          <p:nvPr/>
        </p:nvSpPr>
        <p:spPr>
          <a:xfrm>
            <a:off x="4438498" y="3619195"/>
            <a:ext cx="3314700" cy="38405"/>
          </a:xfrm>
          <a:prstGeom prst="roundRect">
            <a:avLst>
              <a:gd name="adj" fmla="val 143755"/>
            </a:avLst>
          </a:prstGeom>
          <a:solidFill>
            <a:srgbClr val="1FA67A"/>
          </a:solidFill>
          <a:ln w="12700">
            <a:solidFill>
              <a:srgbClr val="1FA67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8" name="Shape 5"/>
          <p:cNvSpPr/>
          <p:nvPr/>
        </p:nvSpPr>
        <p:spPr>
          <a:xfrm>
            <a:off x="8115300" y="3619195"/>
            <a:ext cx="3314700" cy="2523744"/>
          </a:xfrm>
          <a:prstGeom prst="roundRect">
            <a:avLst>
              <a:gd name="adj" fmla="val 2188"/>
            </a:avLst>
          </a:prstGeom>
          <a:solidFill>
            <a:srgbClr val="FFFFFF"/>
          </a:solidFill>
          <a:ln w="12700">
            <a:solidFill>
              <a:srgbClr val="E0EAE5"/>
            </a:solidFill>
            <a:prstDash val="solid"/>
          </a:ln>
          <a:effectLst>
            <a:outerShdw blurRad="139700" dist="38100" dir="16200000" algn="bl" rotWithShape="0">
              <a:srgbClr val="0F3D2E">
                <a:alpha val="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9" name="Shape 6"/>
          <p:cNvSpPr/>
          <p:nvPr/>
        </p:nvSpPr>
        <p:spPr>
          <a:xfrm>
            <a:off x="8115300" y="3619195"/>
            <a:ext cx="3314700" cy="38405"/>
          </a:xfrm>
          <a:prstGeom prst="roundRect">
            <a:avLst>
              <a:gd name="adj" fmla="val 143755"/>
            </a:avLst>
          </a:prstGeom>
          <a:solidFill>
            <a:srgbClr val="1FA67A"/>
          </a:solidFill>
          <a:ln w="12700">
            <a:solidFill>
              <a:srgbClr val="1FA67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rcRect l="-2083" r="-2083"/>
          <a:stretch/>
        </p:blipFill>
        <p:spPr>
          <a:xfrm>
            <a:off x="1143000" y="2143354"/>
            <a:ext cx="9905695" cy="9144"/>
          </a:xfrm>
          <a:prstGeom prst="rect">
            <a:avLst/>
          </a:prstGeom>
        </p:spPr>
      </p:pic>
      <p:sp>
        <p:nvSpPr>
          <p:cNvPr id="11" name="Shape 7"/>
          <p:cNvSpPr/>
          <p:nvPr/>
        </p:nvSpPr>
        <p:spPr>
          <a:xfrm>
            <a:off x="0" y="6476695"/>
            <a:ext cx="12191695" cy="381305"/>
          </a:xfrm>
          <a:prstGeom prst="rect">
            <a:avLst/>
          </a:prstGeom>
          <a:solidFill>
            <a:srgbClr val="1FA67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2" name="Text 8"/>
          <p:cNvSpPr txBox="1"/>
          <p:nvPr/>
        </p:nvSpPr>
        <p:spPr>
          <a:xfrm>
            <a:off x="761695" y="381305"/>
            <a:ext cx="28575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75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BK Energy</a:t>
            </a:r>
            <a:endParaRPr lang="en-US" sz="1200" dirty="0"/>
          </a:p>
        </p:txBody>
      </p:sp>
      <p:sp>
        <p:nvSpPr>
          <p:cNvPr id="13" name="Text 9"/>
          <p:cNvSpPr txBox="1"/>
          <p:nvPr/>
        </p:nvSpPr>
        <p:spPr>
          <a:xfrm>
            <a:off x="761695" y="761695"/>
            <a:ext cx="10668305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500" b="1" kern="0" spc="-75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더 나은 미래를 향한 약속</a:t>
            </a:r>
            <a:endParaRPr lang="en-US" sz="2500" dirty="0"/>
          </a:p>
        </p:txBody>
      </p:sp>
      <p:sp>
        <p:nvSpPr>
          <p:cNvPr id="14" name="Text 10"/>
          <p:cNvSpPr txBox="1"/>
          <p:nvPr/>
        </p:nvSpPr>
        <p:spPr>
          <a:xfrm>
            <a:off x="1143000" y="1762049"/>
            <a:ext cx="952805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kern="0" spc="75" dirty="0">
                <a:solidFill>
                  <a:srgbClr val="1FA67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MISSION</a:t>
            </a:r>
            <a:endParaRPr lang="en-US" sz="1300" dirty="0"/>
          </a:p>
        </p:txBody>
      </p:sp>
      <p:sp>
        <p:nvSpPr>
          <p:cNvPr id="15" name="Text 11"/>
          <p:cNvSpPr txBox="1"/>
          <p:nvPr/>
        </p:nvSpPr>
        <p:spPr>
          <a:xfrm>
            <a:off x="2286000" y="1762049"/>
            <a:ext cx="8763610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kern="0" spc="-37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더 나은 미래를 향한 약속</a:t>
            </a:r>
            <a:endParaRPr lang="en-US" sz="1300" dirty="0"/>
          </a:p>
        </p:txBody>
      </p:sp>
      <p:sp>
        <p:nvSpPr>
          <p:cNvPr id="16" name="Text 12"/>
          <p:cNvSpPr txBox="1"/>
          <p:nvPr/>
        </p:nvSpPr>
        <p:spPr>
          <a:xfrm>
            <a:off x="1143000" y="2286000"/>
            <a:ext cx="952805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kern="0" spc="75" dirty="0">
                <a:solidFill>
                  <a:srgbClr val="1FA67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VISION</a:t>
            </a:r>
            <a:endParaRPr lang="en-US" sz="1300" dirty="0"/>
          </a:p>
        </p:txBody>
      </p:sp>
      <p:sp>
        <p:nvSpPr>
          <p:cNvPr id="17" name="Text 13"/>
          <p:cNvSpPr txBox="1"/>
          <p:nvPr/>
        </p:nvSpPr>
        <p:spPr>
          <a:xfrm>
            <a:off x="2286000" y="2286000"/>
            <a:ext cx="8763610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kern="0" spc="-37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지속 가능한 성장과 혁신을 통해 모두에게 가치를 제공하는 글로벌 친환경 에너지 기업</a:t>
            </a:r>
            <a:endParaRPr lang="en-US" sz="1300" dirty="0"/>
          </a:p>
        </p:txBody>
      </p:sp>
      <p:sp>
        <p:nvSpPr>
          <p:cNvPr id="18" name="Text 14"/>
          <p:cNvSpPr txBox="1"/>
          <p:nvPr/>
        </p:nvSpPr>
        <p:spPr>
          <a:xfrm>
            <a:off x="761695" y="3143707"/>
            <a:ext cx="10668305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kern="0" spc="75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CORE VALUE</a:t>
            </a:r>
            <a:endParaRPr lang="en-US" sz="1500" dirty="0"/>
          </a:p>
        </p:txBody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47902" y="3962095"/>
            <a:ext cx="267005" cy="267005"/>
          </a:xfrm>
          <a:prstGeom prst="rect">
            <a:avLst/>
          </a:prstGeom>
        </p:spPr>
      </p:pic>
      <p:sp>
        <p:nvSpPr>
          <p:cNvPr id="20" name="Text 15"/>
          <p:cNvSpPr txBox="1"/>
          <p:nvPr/>
        </p:nvSpPr>
        <p:spPr>
          <a:xfrm>
            <a:off x="1047902" y="4476902"/>
            <a:ext cx="272491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A67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01</a:t>
            </a:r>
            <a:r>
              <a:rPr lang="en-US" sz="15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지속 가능성</a:t>
            </a:r>
            <a:endParaRPr lang="en-US" sz="1500" dirty="0"/>
          </a:p>
        </p:txBody>
      </p:sp>
      <p:sp>
        <p:nvSpPr>
          <p:cNvPr id="21" name="Text 16"/>
          <p:cNvSpPr txBox="1"/>
          <p:nvPr/>
        </p:nvSpPr>
        <p:spPr>
          <a:xfrm>
            <a:off x="1047902" y="4905756"/>
            <a:ext cx="2724912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폐자원의 가치 있는 순환으로 탄소 감축에 실질 기여</a:t>
            </a:r>
            <a:endParaRPr lang="en-US" sz="1200" dirty="0"/>
          </a:p>
        </p:txBody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724705" y="3962095"/>
            <a:ext cx="267005" cy="267005"/>
          </a:xfrm>
          <a:prstGeom prst="rect">
            <a:avLst/>
          </a:prstGeom>
        </p:spPr>
      </p:pic>
      <p:sp>
        <p:nvSpPr>
          <p:cNvPr id="23" name="Text 17"/>
          <p:cNvSpPr txBox="1"/>
          <p:nvPr/>
        </p:nvSpPr>
        <p:spPr>
          <a:xfrm>
            <a:off x="4724705" y="4476902"/>
            <a:ext cx="272491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A67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02</a:t>
            </a:r>
            <a:r>
              <a:rPr lang="en-US" sz="15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혁신</a:t>
            </a:r>
            <a:endParaRPr lang="en-US" sz="1500" dirty="0"/>
          </a:p>
        </p:txBody>
      </p:sp>
      <p:sp>
        <p:nvSpPr>
          <p:cNvPr id="24" name="Text 18"/>
          <p:cNvSpPr txBox="1"/>
          <p:nvPr/>
        </p:nvSpPr>
        <p:spPr>
          <a:xfrm>
            <a:off x="4724705" y="4905756"/>
            <a:ext cx="2724912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IT 플랫폼 기반 데이터 경영으로 업계 새로운 표준 선도</a:t>
            </a:r>
            <a:endParaRPr lang="en-US" sz="1200" dirty="0"/>
          </a:p>
        </p:txBody>
      </p:sp>
      <p:pic>
        <p:nvPicPr>
          <p:cNvPr id="25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401507" y="3962095"/>
            <a:ext cx="333756" cy="267005"/>
          </a:xfrm>
          <a:prstGeom prst="rect">
            <a:avLst/>
          </a:prstGeom>
        </p:spPr>
      </p:pic>
      <p:sp>
        <p:nvSpPr>
          <p:cNvPr id="26" name="Text 19"/>
          <p:cNvSpPr txBox="1"/>
          <p:nvPr/>
        </p:nvSpPr>
        <p:spPr>
          <a:xfrm>
            <a:off x="8401507" y="4476902"/>
            <a:ext cx="272491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A67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03</a:t>
            </a:r>
            <a:r>
              <a:rPr lang="en-US" sz="15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파트너십</a:t>
            </a:r>
            <a:endParaRPr lang="en-US" sz="1500" dirty="0"/>
          </a:p>
        </p:txBody>
      </p:sp>
      <p:sp>
        <p:nvSpPr>
          <p:cNvPr id="27" name="Text 20"/>
          <p:cNvSpPr txBox="1"/>
          <p:nvPr/>
        </p:nvSpPr>
        <p:spPr>
          <a:xfrm>
            <a:off x="8401507" y="4905756"/>
            <a:ext cx="2724912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고객·공급 업체·지역 사회와 함께 성장하는 생태계 구축</a:t>
            </a:r>
            <a:endParaRPr lang="en-US" sz="1200" dirty="0"/>
          </a:p>
        </p:txBody>
      </p:sp>
      <p:sp>
        <p:nvSpPr>
          <p:cNvPr id="28" name="Text 21"/>
          <p:cNvSpPr txBox="1"/>
          <p:nvPr/>
        </p:nvSpPr>
        <p:spPr>
          <a:xfrm>
            <a:off x="761695" y="6562649"/>
            <a:ext cx="762061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kern="0" spc="38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지속 가능성 × 혁신 × 파트너십</a:t>
            </a:r>
            <a:endParaRPr lang="en-US" sz="1100" dirty="0"/>
          </a:p>
        </p:txBody>
      </p:sp>
      <p:sp>
        <p:nvSpPr>
          <p:cNvPr id="29" name="Text 22"/>
          <p:cNvSpPr txBox="1"/>
          <p:nvPr/>
        </p:nvSpPr>
        <p:spPr>
          <a:xfrm>
            <a:off x="10953598" y="6562649"/>
            <a:ext cx="47640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03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6FAF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761695" y="1438351"/>
            <a:ext cx="57607" cy="267005"/>
          </a:xfrm>
          <a:prstGeom prst="rect">
            <a:avLst/>
          </a:prstGeom>
          <a:solidFill>
            <a:srgbClr val="1FA67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" name="Shape 2"/>
          <p:cNvSpPr/>
          <p:nvPr/>
        </p:nvSpPr>
        <p:spPr>
          <a:xfrm>
            <a:off x="3047695" y="2286000"/>
            <a:ext cx="1904695" cy="571500"/>
          </a:xfrm>
          <a:prstGeom prst="roundRect">
            <a:avLst>
              <a:gd name="adj" fmla="val 42667"/>
            </a:avLst>
          </a:prstGeom>
          <a:solidFill>
            <a:srgbClr val="0F3D2E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114300" dist="38100" dir="16200000" algn="bl" rotWithShape="0">
              <a:srgbClr val="0F3D2E">
                <a:alpha val="10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 l="-360" r="-360"/>
          <a:stretch/>
        </p:blipFill>
        <p:spPr>
          <a:xfrm>
            <a:off x="3981298" y="2857500"/>
            <a:ext cx="38405" cy="38130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 t="-400" b="-400"/>
          <a:stretch/>
        </p:blipFill>
        <p:spPr>
          <a:xfrm>
            <a:off x="1429207" y="3219602"/>
            <a:ext cx="5143500" cy="38405"/>
          </a:xfrm>
          <a:prstGeom prst="rect">
            <a:avLst/>
          </a:prstGeom>
        </p:spPr>
      </p:pic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rcRect l="-343" r="-343"/>
          <a:stretch/>
        </p:blipFill>
        <p:spPr>
          <a:xfrm>
            <a:off x="1429207" y="3258007"/>
            <a:ext cx="38405" cy="267005"/>
          </a:xfrm>
          <a:prstGeom prst="rect">
            <a:avLst/>
          </a:prstGeom>
        </p:spPr>
      </p:pic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5"/>
          <a:srcRect l="-343" r="-343"/>
          <a:stretch/>
        </p:blipFill>
        <p:spPr>
          <a:xfrm>
            <a:off x="3143707" y="3258007"/>
            <a:ext cx="38405" cy="267005"/>
          </a:xfrm>
          <a:prstGeom prst="rect">
            <a:avLst/>
          </a:prstGeom>
        </p:spPr>
      </p:pic>
      <p:pic>
        <p:nvPicPr>
          <p:cNvPr id="9" name="Image 4" descr="preencoded.png"/>
          <p:cNvPicPr>
            <a:picLocks noChangeAspect="1"/>
          </p:cNvPicPr>
          <p:nvPr/>
        </p:nvPicPr>
        <p:blipFill>
          <a:blip r:embed="rId5"/>
          <a:srcRect l="-343" r="-343"/>
          <a:stretch/>
        </p:blipFill>
        <p:spPr>
          <a:xfrm>
            <a:off x="4858207" y="3258007"/>
            <a:ext cx="38405" cy="267005"/>
          </a:xfrm>
          <a:prstGeom prst="rect">
            <a:avLst/>
          </a:prstGeom>
        </p:spPr>
      </p:pic>
      <p:pic>
        <p:nvPicPr>
          <p:cNvPr id="10" name="Image 5" descr="preencoded.png"/>
          <p:cNvPicPr>
            <a:picLocks noChangeAspect="1"/>
          </p:cNvPicPr>
          <p:nvPr/>
        </p:nvPicPr>
        <p:blipFill>
          <a:blip r:embed="rId5"/>
          <a:srcRect l="-343" r="-343"/>
          <a:stretch/>
        </p:blipFill>
        <p:spPr>
          <a:xfrm>
            <a:off x="6572707" y="3258007"/>
            <a:ext cx="38405" cy="267005"/>
          </a:xfrm>
          <a:prstGeom prst="rect">
            <a:avLst/>
          </a:prstGeom>
        </p:spPr>
      </p:pic>
      <p:sp>
        <p:nvSpPr>
          <p:cNvPr id="11" name="Shape 3"/>
          <p:cNvSpPr/>
          <p:nvPr/>
        </p:nvSpPr>
        <p:spPr>
          <a:xfrm>
            <a:off x="761695" y="3524098"/>
            <a:ext cx="1410005" cy="1276502"/>
          </a:xfrm>
          <a:prstGeom prst="roundRect">
            <a:avLst>
              <a:gd name="adj" fmla="val 8553"/>
            </a:avLst>
          </a:prstGeom>
          <a:solidFill>
            <a:srgbClr val="FFFFFF"/>
          </a:solidFill>
          <a:ln w="25400">
            <a:solidFill>
              <a:srgbClr val="1FA67A"/>
            </a:solidFill>
            <a:prstDash val="solid"/>
          </a:ln>
          <a:effectLst>
            <a:outerShdw blurRad="114300" dist="38100" dir="16200000" algn="bl" rotWithShape="0">
              <a:srgbClr val="0F3D2E">
                <a:alpha val="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12" name="Shape 4"/>
          <p:cNvSpPr/>
          <p:nvPr/>
        </p:nvSpPr>
        <p:spPr>
          <a:xfrm>
            <a:off x="2476195" y="3524098"/>
            <a:ext cx="1390802" cy="1257300"/>
          </a:xfrm>
          <a:prstGeom prst="roundRect">
            <a:avLst>
              <a:gd name="adj" fmla="val 8815"/>
            </a:avLst>
          </a:prstGeom>
          <a:solidFill>
            <a:srgbClr val="FFFFFF"/>
          </a:solidFill>
          <a:ln w="12700">
            <a:solidFill>
              <a:srgbClr val="C9F2E3"/>
            </a:solidFill>
            <a:prstDash val="solid"/>
          </a:ln>
          <a:effectLst>
            <a:outerShdw blurRad="114300" dist="38100" dir="16200000" algn="bl" rotWithShape="0">
              <a:srgbClr val="0F3D2E">
                <a:alpha val="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13" name="Shape 5"/>
          <p:cNvSpPr/>
          <p:nvPr/>
        </p:nvSpPr>
        <p:spPr>
          <a:xfrm>
            <a:off x="4190695" y="3524098"/>
            <a:ext cx="1390802" cy="1257300"/>
          </a:xfrm>
          <a:prstGeom prst="roundRect">
            <a:avLst>
              <a:gd name="adj" fmla="val 8815"/>
            </a:avLst>
          </a:prstGeom>
          <a:solidFill>
            <a:srgbClr val="FFFFFF"/>
          </a:solidFill>
          <a:ln w="12700">
            <a:solidFill>
              <a:srgbClr val="C9F2E3"/>
            </a:solidFill>
            <a:prstDash val="solid"/>
          </a:ln>
          <a:effectLst>
            <a:outerShdw blurRad="114300" dist="38100" dir="16200000" algn="bl" rotWithShape="0">
              <a:srgbClr val="0F3D2E">
                <a:alpha val="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14" name="Shape 6"/>
          <p:cNvSpPr/>
          <p:nvPr/>
        </p:nvSpPr>
        <p:spPr>
          <a:xfrm>
            <a:off x="5905195" y="3524098"/>
            <a:ext cx="1390802" cy="1257300"/>
          </a:xfrm>
          <a:prstGeom prst="roundRect">
            <a:avLst>
              <a:gd name="adj" fmla="val 8815"/>
            </a:avLst>
          </a:prstGeom>
          <a:solidFill>
            <a:srgbClr val="FFFFFF"/>
          </a:solidFill>
          <a:ln w="12700">
            <a:solidFill>
              <a:srgbClr val="C9F2E3"/>
            </a:solidFill>
            <a:prstDash val="solid"/>
          </a:ln>
          <a:effectLst>
            <a:outerShdw blurRad="114300" dist="38100" dir="16200000" algn="bl" rotWithShape="0">
              <a:srgbClr val="0F3D2E">
                <a:alpha val="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16" name="Shape 8"/>
          <p:cNvSpPr/>
          <p:nvPr/>
        </p:nvSpPr>
        <p:spPr>
          <a:xfrm>
            <a:off x="7791602" y="2781604"/>
            <a:ext cx="3638398" cy="2075689"/>
          </a:xfrm>
          <a:prstGeom prst="roundRect">
            <a:avLst>
              <a:gd name="adj" fmla="val 8777"/>
            </a:avLst>
          </a:prstGeom>
          <a:solidFill>
            <a:srgbClr val="FFFFFF"/>
          </a:solidFill>
          <a:ln w="12700">
            <a:solidFill>
              <a:srgbClr val="C9F2E3"/>
            </a:solidFill>
            <a:prstDash val="solid"/>
          </a:ln>
          <a:effectLst>
            <a:outerShdw blurRad="114300" dist="38100" dir="16200000" algn="bl" rotWithShape="0">
              <a:srgbClr val="0F3D2E">
                <a:alpha val="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17" name="Shape 9"/>
          <p:cNvSpPr/>
          <p:nvPr/>
        </p:nvSpPr>
        <p:spPr>
          <a:xfrm>
            <a:off x="0" y="6476695"/>
            <a:ext cx="12191695" cy="381305"/>
          </a:xfrm>
          <a:prstGeom prst="rect">
            <a:avLst/>
          </a:prstGeom>
          <a:solidFill>
            <a:srgbClr val="1FA67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8" name="Text 10"/>
          <p:cNvSpPr txBox="1"/>
          <p:nvPr/>
        </p:nvSpPr>
        <p:spPr>
          <a:xfrm>
            <a:off x="761695" y="381305"/>
            <a:ext cx="28575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75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BK Energy</a:t>
            </a:r>
            <a:endParaRPr lang="en-US" sz="1200" dirty="0"/>
          </a:p>
        </p:txBody>
      </p:sp>
      <p:sp>
        <p:nvSpPr>
          <p:cNvPr id="19" name="Text 11"/>
          <p:cNvSpPr txBox="1"/>
          <p:nvPr/>
        </p:nvSpPr>
        <p:spPr>
          <a:xfrm>
            <a:off x="761695" y="714146"/>
            <a:ext cx="10668305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500" b="1" kern="0" spc="-75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120명의 현장 전문 인력이 만들어 내는 압도적인 실행력</a:t>
            </a:r>
            <a:endParaRPr lang="en-US" sz="2500" dirty="0"/>
          </a:p>
        </p:txBody>
      </p:sp>
      <p:sp>
        <p:nvSpPr>
          <p:cNvPr id="20" name="Text 12"/>
          <p:cNvSpPr txBox="1"/>
          <p:nvPr/>
        </p:nvSpPr>
        <p:spPr>
          <a:xfrm>
            <a:off x="952805" y="1380744"/>
            <a:ext cx="952530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kern="0" spc="-37" dirty="0">
                <a:solidFill>
                  <a:srgbClr val="1FA67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CEO 직속 4개 사업부의 유기적 협력 체계</a:t>
            </a:r>
            <a:endParaRPr lang="en-US" sz="1800" dirty="0"/>
          </a:p>
        </p:txBody>
      </p:sp>
      <p:sp>
        <p:nvSpPr>
          <p:cNvPr id="21" name="Text 13"/>
          <p:cNvSpPr txBox="1"/>
          <p:nvPr/>
        </p:nvSpPr>
        <p:spPr>
          <a:xfrm>
            <a:off x="3047695" y="2400300"/>
            <a:ext cx="190561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CEO</a:t>
            </a:r>
            <a:endParaRPr lang="en-US" sz="1500" dirty="0"/>
          </a:p>
        </p:txBody>
      </p:sp>
      <p:pic>
        <p:nvPicPr>
          <p:cNvPr id="22" name="Image 6" descr="preencoded.png"/>
          <p:cNvPicPr>
            <a:picLocks noChangeAspect="1"/>
          </p:cNvPicPr>
          <p:nvPr/>
        </p:nvPicPr>
        <p:blipFill>
          <a:blip r:embed="rId6"/>
          <a:srcRect l="-80" r="-80"/>
          <a:stretch/>
        </p:blipFill>
        <p:spPr>
          <a:xfrm>
            <a:off x="1304849" y="3666744"/>
            <a:ext cx="286207" cy="228600"/>
          </a:xfrm>
          <a:prstGeom prst="rect">
            <a:avLst/>
          </a:prstGeom>
        </p:spPr>
      </p:pic>
      <p:sp>
        <p:nvSpPr>
          <p:cNvPr id="23" name="Text 14"/>
          <p:cNvSpPr txBox="1"/>
          <p:nvPr/>
        </p:nvSpPr>
        <p:spPr>
          <a:xfrm>
            <a:off x="780898" y="4000500"/>
            <a:ext cx="13341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유통 사업부</a:t>
            </a:r>
            <a:endParaRPr lang="en-US" sz="1200" dirty="0"/>
          </a:p>
        </p:txBody>
      </p:sp>
      <p:sp>
        <p:nvSpPr>
          <p:cNvPr id="24" name="Text 15"/>
          <p:cNvSpPr txBox="1"/>
          <p:nvPr/>
        </p:nvSpPr>
        <p:spPr>
          <a:xfrm>
            <a:off x="780898" y="4267505"/>
            <a:ext cx="1334110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전국 물류 거점</a:t>
            </a:r>
            <a:endParaRPr lang="en-US" sz="900" dirty="0"/>
          </a:p>
          <a:p>
            <a:pPr marL="0" indent="0" algn="ctr">
              <a:buNone/>
            </a:pPr>
            <a:r>
              <a:rPr lang="en-US" sz="900" dirty="0" err="1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전문기사</a:t>
            </a:r>
            <a:r>
              <a:rPr lang="en-US" sz="9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120팀</a:t>
            </a:r>
            <a:endParaRPr lang="en-US" sz="900" dirty="0"/>
          </a:p>
        </p:txBody>
      </p:sp>
      <p:pic>
        <p:nvPicPr>
          <p:cNvPr id="25" name="Image 7" descr="preencoded.png"/>
          <p:cNvPicPr>
            <a:picLocks noChangeAspect="1"/>
          </p:cNvPicPr>
          <p:nvPr/>
        </p:nvPicPr>
        <p:blipFill>
          <a:blip r:embed="rId7"/>
          <a:srcRect t="-45" b="-45"/>
          <a:stretch/>
        </p:blipFill>
        <p:spPr>
          <a:xfrm>
            <a:off x="3033979" y="3666744"/>
            <a:ext cx="256946" cy="228600"/>
          </a:xfrm>
          <a:prstGeom prst="rect">
            <a:avLst/>
          </a:prstGeom>
        </p:spPr>
      </p:pic>
      <p:sp>
        <p:nvSpPr>
          <p:cNvPr id="26" name="Text 16"/>
          <p:cNvSpPr txBox="1"/>
          <p:nvPr/>
        </p:nvSpPr>
        <p:spPr>
          <a:xfrm>
            <a:off x="2495398" y="4000500"/>
            <a:ext cx="13341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경영 관리부</a:t>
            </a:r>
            <a:endParaRPr lang="en-US" sz="1200" dirty="0"/>
          </a:p>
        </p:txBody>
      </p:sp>
      <p:sp>
        <p:nvSpPr>
          <p:cNvPr id="27" name="Text 17"/>
          <p:cNvSpPr txBox="1"/>
          <p:nvPr/>
        </p:nvSpPr>
        <p:spPr>
          <a:xfrm>
            <a:off x="2495398" y="4267505"/>
            <a:ext cx="1334110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재무·회계·ISCC</a:t>
            </a:r>
            <a:endParaRPr lang="en-US" sz="900" dirty="0"/>
          </a:p>
          <a:p>
            <a:pPr marL="0" indent="0" algn="ctr">
              <a:buNone/>
            </a:pPr>
            <a:r>
              <a:rPr lang="en-US" sz="9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데이터 컨트롤타워</a:t>
            </a:r>
            <a:endParaRPr lang="en-US" sz="900" dirty="0"/>
          </a:p>
        </p:txBody>
      </p:sp>
      <p:pic>
        <p:nvPicPr>
          <p:cNvPr id="28" name="Image 8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762195" y="3666744"/>
            <a:ext cx="228600" cy="228600"/>
          </a:xfrm>
          <a:prstGeom prst="rect">
            <a:avLst/>
          </a:prstGeom>
        </p:spPr>
      </p:pic>
      <p:sp>
        <p:nvSpPr>
          <p:cNvPr id="29" name="Text 18"/>
          <p:cNvSpPr txBox="1"/>
          <p:nvPr/>
        </p:nvSpPr>
        <p:spPr>
          <a:xfrm>
            <a:off x="4209898" y="4000500"/>
            <a:ext cx="13341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해외 구매팀</a:t>
            </a:r>
            <a:endParaRPr lang="en-US" sz="1200" dirty="0"/>
          </a:p>
        </p:txBody>
      </p:sp>
      <p:sp>
        <p:nvSpPr>
          <p:cNvPr id="30" name="Text 19"/>
          <p:cNvSpPr txBox="1"/>
          <p:nvPr/>
        </p:nvSpPr>
        <p:spPr>
          <a:xfrm>
            <a:off x="4209898" y="4267505"/>
            <a:ext cx="1334110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10개국 글로벌</a:t>
            </a:r>
            <a:endParaRPr lang="en-US" sz="900" dirty="0"/>
          </a:p>
          <a:p>
            <a:pPr marL="0" indent="0" algn="ctr">
              <a:buNone/>
            </a:pPr>
            <a:r>
              <a:rPr lang="en-US" sz="9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소싱 네트워크</a:t>
            </a:r>
            <a:endParaRPr lang="en-US" sz="900" dirty="0"/>
          </a:p>
        </p:txBody>
      </p:sp>
      <p:pic>
        <p:nvPicPr>
          <p:cNvPr id="31" name="Image 9" descr="preencoded.png"/>
          <p:cNvPicPr>
            <a:picLocks noChangeAspect="1"/>
          </p:cNvPicPr>
          <p:nvPr/>
        </p:nvPicPr>
        <p:blipFill>
          <a:blip r:embed="rId9"/>
          <a:srcRect l="-80" r="-80"/>
          <a:stretch/>
        </p:blipFill>
        <p:spPr>
          <a:xfrm>
            <a:off x="6448349" y="3666744"/>
            <a:ext cx="286207" cy="228600"/>
          </a:xfrm>
          <a:prstGeom prst="rect">
            <a:avLst/>
          </a:prstGeom>
        </p:spPr>
      </p:pic>
      <p:sp>
        <p:nvSpPr>
          <p:cNvPr id="32" name="Text 20"/>
          <p:cNvSpPr txBox="1"/>
          <p:nvPr/>
        </p:nvSpPr>
        <p:spPr>
          <a:xfrm>
            <a:off x="5924398" y="4000500"/>
            <a:ext cx="13341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국내 영업부</a:t>
            </a:r>
            <a:endParaRPr lang="en-US" sz="1200" dirty="0"/>
          </a:p>
        </p:txBody>
      </p:sp>
      <p:sp>
        <p:nvSpPr>
          <p:cNvPr id="33" name="Text 21"/>
          <p:cNvSpPr txBox="1"/>
          <p:nvPr/>
        </p:nvSpPr>
        <p:spPr>
          <a:xfrm>
            <a:off x="5924398" y="4267505"/>
            <a:ext cx="1334110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제조사 장기</a:t>
            </a:r>
            <a:endParaRPr lang="en-US" sz="900" dirty="0"/>
          </a:p>
          <a:p>
            <a:pPr marL="0" indent="0" algn="ctr">
              <a:buNone/>
            </a:pPr>
            <a:r>
              <a:rPr lang="en-US" sz="9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공급 계약 관리</a:t>
            </a:r>
            <a:endParaRPr lang="en-US" sz="900" dirty="0"/>
          </a:p>
        </p:txBody>
      </p:sp>
      <p:pic>
        <p:nvPicPr>
          <p:cNvPr id="37" name="Image 11" descr="preencoded.png"/>
          <p:cNvPicPr>
            <a:picLocks noChangeAspect="1"/>
          </p:cNvPicPr>
          <p:nvPr/>
        </p:nvPicPr>
        <p:blipFill>
          <a:blip r:embed="rId10"/>
          <a:srcRect t="-24976" b="-24976"/>
          <a:stretch/>
        </p:blipFill>
        <p:spPr>
          <a:xfrm>
            <a:off x="8257031" y="3574882"/>
            <a:ext cx="476402" cy="571500"/>
          </a:xfrm>
          <a:prstGeom prst="rect">
            <a:avLst/>
          </a:prstGeom>
        </p:spPr>
      </p:pic>
      <p:sp>
        <p:nvSpPr>
          <p:cNvPr id="38" name="Text 24"/>
          <p:cNvSpPr txBox="1"/>
          <p:nvPr/>
        </p:nvSpPr>
        <p:spPr>
          <a:xfrm>
            <a:off x="8972092" y="3432236"/>
            <a:ext cx="228600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직접 운영 전문기사</a:t>
            </a:r>
            <a:endParaRPr lang="en-US" sz="1500" dirty="0"/>
          </a:p>
        </p:txBody>
      </p:sp>
      <p:sp>
        <p:nvSpPr>
          <p:cNvPr id="39" name="Text 25"/>
          <p:cNvSpPr txBox="1"/>
          <p:nvPr/>
        </p:nvSpPr>
        <p:spPr>
          <a:xfrm>
            <a:off x="8972092" y="3803482"/>
            <a:ext cx="2286000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D4A84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120</a:t>
            </a:r>
            <a:r>
              <a:rPr lang="en-US" sz="1800" b="1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개 팀</a:t>
            </a:r>
            <a:endParaRPr lang="en-US" sz="2700" dirty="0"/>
          </a:p>
        </p:txBody>
      </p:sp>
      <p:sp>
        <p:nvSpPr>
          <p:cNvPr id="40" name="Text 26"/>
          <p:cNvSpPr txBox="1"/>
          <p:nvPr/>
        </p:nvSpPr>
        <p:spPr>
          <a:xfrm>
            <a:off x="761695" y="6562649"/>
            <a:ext cx="762061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kern="0" spc="38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전문 인력 160~180명, 전문기사 40개 팀 — 실행력이 경쟁력입니다</a:t>
            </a:r>
            <a:endParaRPr lang="en-US" sz="1100" dirty="0"/>
          </a:p>
        </p:txBody>
      </p:sp>
      <p:sp>
        <p:nvSpPr>
          <p:cNvPr id="41" name="Text 27"/>
          <p:cNvSpPr txBox="1"/>
          <p:nvPr/>
        </p:nvSpPr>
        <p:spPr>
          <a:xfrm>
            <a:off x="10953598" y="6562649"/>
            <a:ext cx="47640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04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6FAF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761695" y="1438351"/>
            <a:ext cx="57607" cy="267005"/>
          </a:xfrm>
          <a:prstGeom prst="rect">
            <a:avLst/>
          </a:prstGeom>
          <a:solidFill>
            <a:srgbClr val="1FA67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" name="Shape 2"/>
          <p:cNvSpPr/>
          <p:nvPr/>
        </p:nvSpPr>
        <p:spPr>
          <a:xfrm>
            <a:off x="761695" y="2381098"/>
            <a:ext cx="2419502" cy="3657600"/>
          </a:xfrm>
          <a:prstGeom prst="roundRect">
            <a:avLst>
              <a:gd name="adj" fmla="val 3571"/>
            </a:avLst>
          </a:prstGeom>
          <a:solidFill>
            <a:srgbClr val="FFFFFF"/>
          </a:solidFill>
          <a:ln w="25400">
            <a:solidFill>
              <a:srgbClr val="C9F2E3"/>
            </a:solidFill>
            <a:prstDash val="solid"/>
          </a:ln>
          <a:effectLst>
            <a:outerShdw blurRad="114300" dist="38100" dir="16200000" algn="bl" rotWithShape="0">
              <a:srgbClr val="0F3D2E">
                <a:alpha val="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5" name="Shape 3"/>
          <p:cNvSpPr/>
          <p:nvPr/>
        </p:nvSpPr>
        <p:spPr>
          <a:xfrm>
            <a:off x="3619195" y="2381098"/>
            <a:ext cx="2419502" cy="3657600"/>
          </a:xfrm>
          <a:prstGeom prst="roundRect">
            <a:avLst>
              <a:gd name="adj" fmla="val 3571"/>
            </a:avLst>
          </a:prstGeom>
          <a:solidFill>
            <a:srgbClr val="FFFFFF"/>
          </a:solidFill>
          <a:ln w="25400">
            <a:solidFill>
              <a:srgbClr val="C9F2E3"/>
            </a:solidFill>
            <a:prstDash val="solid"/>
          </a:ln>
          <a:effectLst>
            <a:outerShdw blurRad="114300" dist="38100" dir="16200000" algn="bl" rotWithShape="0">
              <a:srgbClr val="0F3D2E">
                <a:alpha val="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6" name="Shape 4"/>
          <p:cNvSpPr/>
          <p:nvPr/>
        </p:nvSpPr>
        <p:spPr>
          <a:xfrm>
            <a:off x="6476695" y="2381098"/>
            <a:ext cx="2419502" cy="3657600"/>
          </a:xfrm>
          <a:prstGeom prst="roundRect">
            <a:avLst>
              <a:gd name="adj" fmla="val 3571"/>
            </a:avLst>
          </a:prstGeom>
          <a:solidFill>
            <a:srgbClr val="FFFFFF"/>
          </a:solidFill>
          <a:ln w="25400">
            <a:solidFill>
              <a:srgbClr val="C9F2E3"/>
            </a:solidFill>
            <a:prstDash val="solid"/>
          </a:ln>
          <a:effectLst>
            <a:outerShdw blurRad="114300" dist="38100" dir="16200000" algn="bl" rotWithShape="0">
              <a:srgbClr val="0F3D2E">
                <a:alpha val="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7" name="Shape 5"/>
          <p:cNvSpPr/>
          <p:nvPr/>
        </p:nvSpPr>
        <p:spPr>
          <a:xfrm>
            <a:off x="9334195" y="2381098"/>
            <a:ext cx="2419502" cy="3657600"/>
          </a:xfrm>
          <a:prstGeom prst="roundRect">
            <a:avLst>
              <a:gd name="adj" fmla="val 3571"/>
            </a:avLst>
          </a:prstGeom>
          <a:solidFill>
            <a:srgbClr val="FFFFFF"/>
          </a:solidFill>
          <a:ln w="25400">
            <a:solidFill>
              <a:srgbClr val="C9F2E3"/>
            </a:solidFill>
            <a:prstDash val="solid"/>
          </a:ln>
          <a:effectLst>
            <a:outerShdw blurRad="114300" dist="38100" dir="16200000" algn="bl" rotWithShape="0">
              <a:srgbClr val="0F3D2E">
                <a:alpha val="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8" name="Shape 6"/>
          <p:cNvSpPr/>
          <p:nvPr/>
        </p:nvSpPr>
        <p:spPr>
          <a:xfrm>
            <a:off x="0" y="6476695"/>
            <a:ext cx="12191695" cy="381305"/>
          </a:xfrm>
          <a:prstGeom prst="rect">
            <a:avLst/>
          </a:prstGeom>
          <a:solidFill>
            <a:srgbClr val="1FA67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rcRect t="-12701" b="-12701"/>
          <a:stretch/>
        </p:blipFill>
        <p:spPr>
          <a:xfrm>
            <a:off x="3310128" y="3905402"/>
            <a:ext cx="142646" cy="286207"/>
          </a:xfrm>
          <a:prstGeom prst="rect">
            <a:avLst/>
          </a:prstGeom>
        </p:spPr>
      </p:pic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3"/>
          <a:srcRect t="-12701" b="-12701"/>
          <a:stretch/>
        </p:blipFill>
        <p:spPr>
          <a:xfrm>
            <a:off x="6167628" y="3905402"/>
            <a:ext cx="142646" cy="286207"/>
          </a:xfrm>
          <a:prstGeom prst="rect">
            <a:avLst/>
          </a:prstGeom>
        </p:spPr>
      </p:pic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3"/>
          <a:srcRect t="-12701" b="-12701"/>
          <a:stretch/>
        </p:blipFill>
        <p:spPr>
          <a:xfrm>
            <a:off x="9025128" y="3905402"/>
            <a:ext cx="142646" cy="286207"/>
          </a:xfrm>
          <a:prstGeom prst="rect">
            <a:avLst/>
          </a:prstGeom>
        </p:spPr>
      </p:pic>
      <p:sp>
        <p:nvSpPr>
          <p:cNvPr id="12" name="Text 7"/>
          <p:cNvSpPr txBox="1"/>
          <p:nvPr/>
        </p:nvSpPr>
        <p:spPr>
          <a:xfrm>
            <a:off x="761695" y="381305"/>
            <a:ext cx="28575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75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BK Energy</a:t>
            </a:r>
            <a:endParaRPr lang="en-US" sz="1200" dirty="0"/>
          </a:p>
        </p:txBody>
      </p:sp>
      <p:sp>
        <p:nvSpPr>
          <p:cNvPr id="13" name="Text 8"/>
          <p:cNvSpPr txBox="1"/>
          <p:nvPr/>
        </p:nvSpPr>
        <p:spPr>
          <a:xfrm>
            <a:off x="761695" y="761695"/>
            <a:ext cx="10668305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500" b="1" kern="0" spc="-75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수입에서 수거까지 — 완벽한 자원순환 밸류체인</a:t>
            </a:r>
            <a:endParaRPr lang="en-US" sz="2500" dirty="0"/>
          </a:p>
        </p:txBody>
      </p:sp>
      <p:sp>
        <p:nvSpPr>
          <p:cNvPr id="14" name="Text 9"/>
          <p:cNvSpPr txBox="1"/>
          <p:nvPr/>
        </p:nvSpPr>
        <p:spPr>
          <a:xfrm>
            <a:off x="952805" y="1380744"/>
            <a:ext cx="952530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kern="0" spc="-37" dirty="0">
                <a:solidFill>
                  <a:srgbClr val="1FA67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4단계 일관 체계로 구현하는 원가·품질·데이터 완전 장악</a:t>
            </a:r>
            <a:endParaRPr lang="en-US" sz="1800" dirty="0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4"/>
          <a:srcRect t="-12550" b="-12550"/>
          <a:stretch/>
        </p:blipFill>
        <p:spPr>
          <a:xfrm>
            <a:off x="1781251" y="2714854"/>
            <a:ext cx="342900" cy="381305"/>
          </a:xfrm>
          <a:prstGeom prst="rect">
            <a:avLst/>
          </a:prstGeom>
        </p:spPr>
      </p:pic>
      <p:sp>
        <p:nvSpPr>
          <p:cNvPr id="16" name="Text 10"/>
          <p:cNvSpPr txBox="1"/>
          <p:nvPr/>
        </p:nvSpPr>
        <p:spPr>
          <a:xfrm>
            <a:off x="905256" y="2523744"/>
            <a:ext cx="381305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C9F2E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01</a:t>
            </a:r>
            <a:endParaRPr lang="en-US" sz="1500" dirty="0"/>
          </a:p>
        </p:txBody>
      </p:sp>
      <p:sp>
        <p:nvSpPr>
          <p:cNvPr id="17" name="Text 11"/>
          <p:cNvSpPr txBox="1"/>
          <p:nvPr/>
        </p:nvSpPr>
        <p:spPr>
          <a:xfrm>
            <a:off x="905256" y="3238805"/>
            <a:ext cx="2095805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원유 수입</a:t>
            </a:r>
            <a:endParaRPr lang="en-US" sz="1600" dirty="0"/>
          </a:p>
        </p:txBody>
      </p:sp>
      <p:sp>
        <p:nvSpPr>
          <p:cNvPr id="18" name="Text 12"/>
          <p:cNvSpPr txBox="1"/>
          <p:nvPr/>
        </p:nvSpPr>
        <p:spPr>
          <a:xfrm>
            <a:off x="905256" y="3638398"/>
            <a:ext cx="2095805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FA67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연간 30,000톤</a:t>
            </a:r>
            <a:endParaRPr lang="en-US" sz="1500" dirty="0"/>
          </a:p>
        </p:txBody>
      </p:sp>
      <p:sp>
        <p:nvSpPr>
          <p:cNvPr id="19" name="Text 13"/>
          <p:cNvSpPr txBox="1"/>
          <p:nvPr/>
        </p:nvSpPr>
        <p:spPr>
          <a:xfrm>
            <a:off x="905256" y="4153205"/>
            <a:ext cx="209580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대두유·해바라기·카놀라유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다변화 글로벌 소싱</a:t>
            </a:r>
            <a:endParaRPr lang="en-US" sz="1100" dirty="0"/>
          </a:p>
        </p:txBody>
      </p:sp>
      <p:pic>
        <p:nvPicPr>
          <p:cNvPr id="20" name="Image 4" descr="preencoded.png"/>
          <p:cNvPicPr>
            <a:picLocks noChangeAspect="1"/>
          </p:cNvPicPr>
          <p:nvPr/>
        </p:nvPicPr>
        <p:blipFill>
          <a:blip r:embed="rId5"/>
          <a:srcRect t="-12500" b="-12500"/>
          <a:stretch/>
        </p:blipFill>
        <p:spPr>
          <a:xfrm>
            <a:off x="4619549" y="2714854"/>
            <a:ext cx="381305" cy="381305"/>
          </a:xfrm>
          <a:prstGeom prst="rect">
            <a:avLst/>
          </a:prstGeom>
        </p:spPr>
      </p:pic>
      <p:sp>
        <p:nvSpPr>
          <p:cNvPr id="21" name="Text 14"/>
          <p:cNvSpPr txBox="1"/>
          <p:nvPr/>
        </p:nvSpPr>
        <p:spPr>
          <a:xfrm>
            <a:off x="3762756" y="2523744"/>
            <a:ext cx="381305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C9F2E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02</a:t>
            </a:r>
            <a:endParaRPr lang="en-US" sz="1500" dirty="0"/>
          </a:p>
        </p:txBody>
      </p:sp>
      <p:sp>
        <p:nvSpPr>
          <p:cNvPr id="22" name="Text 15"/>
          <p:cNvSpPr txBox="1"/>
          <p:nvPr/>
        </p:nvSpPr>
        <p:spPr>
          <a:xfrm>
            <a:off x="3762756" y="3238805"/>
            <a:ext cx="2095805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유통 및 출고</a:t>
            </a:r>
            <a:endParaRPr lang="en-US" sz="1600" dirty="0"/>
          </a:p>
        </p:txBody>
      </p:sp>
      <p:sp>
        <p:nvSpPr>
          <p:cNvPr id="23" name="Text 16"/>
          <p:cNvSpPr txBox="1"/>
          <p:nvPr/>
        </p:nvSpPr>
        <p:spPr>
          <a:xfrm>
            <a:off x="3762756" y="3638398"/>
            <a:ext cx="2095805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FA67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월 60,000캔 유통</a:t>
            </a:r>
            <a:endParaRPr lang="en-US" sz="1300" dirty="0"/>
          </a:p>
        </p:txBody>
      </p:sp>
      <p:sp>
        <p:nvSpPr>
          <p:cNvPr id="24" name="Text 17"/>
          <p:cNvSpPr txBox="1"/>
          <p:nvPr/>
        </p:nvSpPr>
        <p:spPr>
          <a:xfrm>
            <a:off x="3762756" y="3933749"/>
            <a:ext cx="2095805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FA67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월 35,000캔 출고</a:t>
            </a:r>
            <a:endParaRPr lang="en-US" sz="1300" dirty="0"/>
          </a:p>
        </p:txBody>
      </p:sp>
      <p:sp>
        <p:nvSpPr>
          <p:cNvPr id="25" name="Text 18"/>
          <p:cNvSpPr txBox="1"/>
          <p:nvPr/>
        </p:nvSpPr>
        <p:spPr>
          <a:xfrm>
            <a:off x="3762756" y="4419295"/>
            <a:ext cx="209580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전문 </a:t>
            </a:r>
            <a:r>
              <a:rPr lang="en-US" sz="1100" dirty="0" err="1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인력</a:t>
            </a:r>
            <a:r>
              <a:rPr lang="en-US" sz="11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120명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직접 운영</a:t>
            </a:r>
            <a:endParaRPr lang="en-US" sz="1100" dirty="0"/>
          </a:p>
        </p:txBody>
      </p:sp>
      <p:pic>
        <p:nvPicPr>
          <p:cNvPr id="26" name="Image 5" descr="preencoded.png"/>
          <p:cNvPicPr>
            <a:picLocks noChangeAspect="1"/>
          </p:cNvPicPr>
          <p:nvPr/>
        </p:nvPicPr>
        <p:blipFill>
          <a:blip r:embed="rId6"/>
          <a:srcRect t="-12613" b="-12613"/>
          <a:stretch/>
        </p:blipFill>
        <p:spPr>
          <a:xfrm>
            <a:off x="7515454" y="2714854"/>
            <a:ext cx="304495" cy="381305"/>
          </a:xfrm>
          <a:prstGeom prst="rect">
            <a:avLst/>
          </a:prstGeom>
        </p:spPr>
      </p:pic>
      <p:sp>
        <p:nvSpPr>
          <p:cNvPr id="27" name="Text 19"/>
          <p:cNvSpPr txBox="1"/>
          <p:nvPr/>
        </p:nvSpPr>
        <p:spPr>
          <a:xfrm>
            <a:off x="6620256" y="2523744"/>
            <a:ext cx="381305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C9F2E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03</a:t>
            </a:r>
            <a:endParaRPr lang="en-US" sz="1500" dirty="0"/>
          </a:p>
        </p:txBody>
      </p:sp>
      <p:sp>
        <p:nvSpPr>
          <p:cNvPr id="28" name="Text 20"/>
          <p:cNvSpPr txBox="1"/>
          <p:nvPr/>
        </p:nvSpPr>
        <p:spPr>
          <a:xfrm>
            <a:off x="6466637" y="3238805"/>
            <a:ext cx="2403043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폐식용유(UCO) 직수거</a:t>
            </a:r>
            <a:endParaRPr lang="en-US" sz="1600" dirty="0"/>
          </a:p>
        </p:txBody>
      </p:sp>
      <p:sp>
        <p:nvSpPr>
          <p:cNvPr id="29" name="Text 21"/>
          <p:cNvSpPr txBox="1"/>
          <p:nvPr/>
        </p:nvSpPr>
        <p:spPr>
          <a:xfrm>
            <a:off x="6620256" y="3638398"/>
            <a:ext cx="2095805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FA67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월 1,000톤</a:t>
            </a:r>
            <a:endParaRPr lang="en-US" sz="1500" dirty="0"/>
          </a:p>
        </p:txBody>
      </p:sp>
      <p:sp>
        <p:nvSpPr>
          <p:cNvPr id="30" name="Text 22"/>
          <p:cNvSpPr txBox="1"/>
          <p:nvPr/>
        </p:nvSpPr>
        <p:spPr>
          <a:xfrm>
            <a:off x="6620256" y="4153205"/>
            <a:ext cx="209580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자사 전문기사 직접 수거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중간 마진 100% 제거</a:t>
            </a:r>
            <a:endParaRPr lang="en-US" sz="1100" dirty="0"/>
          </a:p>
        </p:txBody>
      </p:sp>
      <p:pic>
        <p:nvPicPr>
          <p:cNvPr id="31" name="Image 6" descr="preencoded.png"/>
          <p:cNvPicPr>
            <a:picLocks noChangeAspect="1"/>
          </p:cNvPicPr>
          <p:nvPr/>
        </p:nvPicPr>
        <p:blipFill>
          <a:blip r:embed="rId7"/>
          <a:srcRect t="-12613" b="-12613"/>
          <a:stretch/>
        </p:blipFill>
        <p:spPr>
          <a:xfrm>
            <a:off x="10372954" y="2714854"/>
            <a:ext cx="304495" cy="381305"/>
          </a:xfrm>
          <a:prstGeom prst="rect">
            <a:avLst/>
          </a:prstGeom>
        </p:spPr>
      </p:pic>
      <p:sp>
        <p:nvSpPr>
          <p:cNvPr id="32" name="Text 23"/>
          <p:cNvSpPr txBox="1"/>
          <p:nvPr/>
        </p:nvSpPr>
        <p:spPr>
          <a:xfrm>
            <a:off x="9477756" y="2523744"/>
            <a:ext cx="381305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C9F2E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04</a:t>
            </a:r>
            <a:endParaRPr lang="en-US" sz="1500" dirty="0"/>
          </a:p>
        </p:txBody>
      </p:sp>
      <p:sp>
        <p:nvSpPr>
          <p:cNvPr id="33" name="Text 24"/>
          <p:cNvSpPr txBox="1"/>
          <p:nvPr/>
        </p:nvSpPr>
        <p:spPr>
          <a:xfrm>
            <a:off x="9477756" y="3238805"/>
            <a:ext cx="2095805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해외 수출</a:t>
            </a:r>
            <a:endParaRPr lang="en-US" sz="1600" dirty="0"/>
          </a:p>
        </p:txBody>
      </p:sp>
      <p:sp>
        <p:nvSpPr>
          <p:cNvPr id="34" name="Text 25"/>
          <p:cNvSpPr txBox="1"/>
          <p:nvPr/>
        </p:nvSpPr>
        <p:spPr>
          <a:xfrm>
            <a:off x="9477756" y="3638398"/>
            <a:ext cx="2095805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FA67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정제 UCO</a:t>
            </a:r>
            <a:endParaRPr lang="en-US" sz="1500" dirty="0"/>
          </a:p>
        </p:txBody>
      </p:sp>
      <p:sp>
        <p:nvSpPr>
          <p:cNvPr id="35" name="Text 26"/>
          <p:cNvSpPr txBox="1"/>
          <p:nvPr/>
        </p:nvSpPr>
        <p:spPr>
          <a:xfrm>
            <a:off x="9477756" y="4153205"/>
            <a:ext cx="209580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글로벌 공급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ISCC 인증 기반 프리미엄 원료 납품</a:t>
            </a:r>
            <a:endParaRPr lang="en-US" sz="1100" dirty="0"/>
          </a:p>
        </p:txBody>
      </p:sp>
      <p:sp>
        <p:nvSpPr>
          <p:cNvPr id="36" name="Text 27"/>
          <p:cNvSpPr txBox="1"/>
          <p:nvPr/>
        </p:nvSpPr>
        <p:spPr>
          <a:xfrm>
            <a:off x="761695" y="6562649"/>
            <a:ext cx="762061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kern="0" spc="38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외주 없이, 직접 합니다</a:t>
            </a:r>
            <a:endParaRPr lang="en-US" sz="1100" dirty="0"/>
          </a:p>
        </p:txBody>
      </p:sp>
      <p:sp>
        <p:nvSpPr>
          <p:cNvPr id="37" name="Text 28"/>
          <p:cNvSpPr txBox="1"/>
          <p:nvPr/>
        </p:nvSpPr>
        <p:spPr>
          <a:xfrm>
            <a:off x="10953598" y="6562649"/>
            <a:ext cx="47640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05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6FAF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761695" y="1438351"/>
            <a:ext cx="57607" cy="267005"/>
          </a:xfrm>
          <a:prstGeom prst="rect">
            <a:avLst/>
          </a:prstGeom>
          <a:solidFill>
            <a:srgbClr val="1FA67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" name="Shape 2"/>
          <p:cNvSpPr/>
          <p:nvPr/>
        </p:nvSpPr>
        <p:spPr>
          <a:xfrm>
            <a:off x="761695" y="2095805"/>
            <a:ext cx="3448202" cy="3448202"/>
          </a:xfrm>
          <a:prstGeom prst="roundRect">
            <a:avLst>
              <a:gd name="adj" fmla="val 1758"/>
            </a:avLst>
          </a:prstGeom>
          <a:solidFill>
            <a:srgbClr val="FFFFFF"/>
          </a:solidFill>
          <a:ln w="12700">
            <a:solidFill>
              <a:srgbClr val="E0EAE5"/>
            </a:solidFill>
            <a:prstDash val="solid"/>
          </a:ln>
          <a:effectLst>
            <a:outerShdw blurRad="139700" dist="38100" dir="16200000" algn="bl" rotWithShape="0">
              <a:srgbClr val="0F3D2E">
                <a:alpha val="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5" name="Shape 3"/>
          <p:cNvSpPr/>
          <p:nvPr/>
        </p:nvSpPr>
        <p:spPr>
          <a:xfrm>
            <a:off x="4476902" y="2095805"/>
            <a:ext cx="6972300" cy="3448202"/>
          </a:xfrm>
          <a:prstGeom prst="roundRect">
            <a:avLst>
              <a:gd name="adj" fmla="val 1758"/>
            </a:avLst>
          </a:prstGeom>
          <a:solidFill>
            <a:srgbClr val="FFFFFF"/>
          </a:solidFill>
          <a:ln w="12700">
            <a:solidFill>
              <a:srgbClr val="E0EAE5"/>
            </a:solidFill>
            <a:prstDash val="solid"/>
          </a:ln>
          <a:effectLst>
            <a:outerShdw blurRad="139700" dist="38100" dir="16200000" algn="bl" rotWithShape="0">
              <a:srgbClr val="0F3D2E">
                <a:alpha val="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6" name="Shape 4"/>
          <p:cNvSpPr/>
          <p:nvPr/>
        </p:nvSpPr>
        <p:spPr>
          <a:xfrm>
            <a:off x="761695" y="5715000"/>
            <a:ext cx="10724998" cy="476402"/>
          </a:xfrm>
          <a:prstGeom prst="roundRect">
            <a:avLst>
              <a:gd name="adj" fmla="val 30710"/>
            </a:avLst>
          </a:prstGeom>
          <a:solidFill>
            <a:srgbClr val="C9F2E3">
              <a:alpha val="40000"/>
            </a:srgb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7" name="Shape 5"/>
          <p:cNvSpPr/>
          <p:nvPr/>
        </p:nvSpPr>
        <p:spPr>
          <a:xfrm>
            <a:off x="761695" y="5715000"/>
            <a:ext cx="57607" cy="476402"/>
          </a:xfrm>
          <a:prstGeom prst="roundRect">
            <a:avLst>
              <a:gd name="adj" fmla="val 253969"/>
            </a:avLst>
          </a:prstGeom>
          <a:solidFill>
            <a:srgbClr val="1FA67A"/>
          </a:solidFill>
          <a:ln w="12700">
            <a:solidFill>
              <a:srgbClr val="1FA67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8" name="Shape 6"/>
          <p:cNvSpPr/>
          <p:nvPr/>
        </p:nvSpPr>
        <p:spPr>
          <a:xfrm>
            <a:off x="0" y="6476695"/>
            <a:ext cx="12191695" cy="381305"/>
          </a:xfrm>
          <a:prstGeom prst="rect">
            <a:avLst/>
          </a:prstGeom>
          <a:solidFill>
            <a:srgbClr val="1FA67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9" name="Text 7"/>
          <p:cNvSpPr txBox="1"/>
          <p:nvPr/>
        </p:nvSpPr>
        <p:spPr>
          <a:xfrm>
            <a:off x="761695" y="381305"/>
            <a:ext cx="28575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75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BK Energy</a:t>
            </a:r>
            <a:endParaRPr lang="en-US" sz="1200" dirty="0"/>
          </a:p>
        </p:txBody>
      </p:sp>
      <p:sp>
        <p:nvSpPr>
          <p:cNvPr id="10" name="Text 8"/>
          <p:cNvSpPr txBox="1"/>
          <p:nvPr/>
        </p:nvSpPr>
        <p:spPr>
          <a:xfrm>
            <a:off x="761695" y="761695"/>
            <a:ext cx="10668305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500" b="1" kern="0" spc="-75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가장 경쟁력 있는 단가를 찾아 세계를 누빕니다</a:t>
            </a:r>
            <a:endParaRPr lang="en-US" sz="2500" dirty="0"/>
          </a:p>
        </p:txBody>
      </p:sp>
      <p:sp>
        <p:nvSpPr>
          <p:cNvPr id="11" name="Text 9"/>
          <p:cNvSpPr txBox="1"/>
          <p:nvPr/>
        </p:nvSpPr>
        <p:spPr>
          <a:xfrm>
            <a:off x="952805" y="1380744"/>
            <a:ext cx="952530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kern="0" spc="-37" dirty="0">
                <a:solidFill>
                  <a:srgbClr val="1FA67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10개국 다변화 소싱이 만드는 구조적 원가 우위</a:t>
            </a:r>
            <a:endParaRPr lang="en-US" sz="1800" dirty="0"/>
          </a:p>
        </p:txBody>
      </p:sp>
      <p:sp>
        <p:nvSpPr>
          <p:cNvPr id="12" name="Shape 10"/>
          <p:cNvSpPr/>
          <p:nvPr/>
        </p:nvSpPr>
        <p:spPr>
          <a:xfrm>
            <a:off x="1047902" y="2733142"/>
            <a:ext cx="2857500" cy="19202"/>
          </a:xfrm>
          <a:prstGeom prst="rect">
            <a:avLst/>
          </a:prstGeom>
          <a:solidFill>
            <a:srgbClr val="C9F2E3"/>
          </a:solidFill>
          <a:ln w="12700">
            <a:solidFill>
              <a:srgbClr val="C9F2E3">
                <a:alpha val="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" name="Text 11"/>
          <p:cNvSpPr txBox="1"/>
          <p:nvPr/>
        </p:nvSpPr>
        <p:spPr>
          <a:xfrm>
            <a:off x="1047902" y="2381098"/>
            <a:ext cx="2857500" cy="27706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원료별 글로벌 소싱 네트워크</a:t>
            </a:r>
            <a:endParaRPr lang="en-US" sz="1500" dirty="0"/>
          </a:p>
        </p:txBody>
      </p:sp>
      <p:sp>
        <p:nvSpPr>
          <p:cNvPr id="14" name="Text 12"/>
          <p:cNvSpPr txBox="1"/>
          <p:nvPr/>
        </p:nvSpPr>
        <p:spPr>
          <a:xfrm>
            <a:off x="1047902" y="2952598"/>
            <a:ext cx="2857500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A67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대두유 </a:t>
            </a:r>
            <a:r>
              <a:rPr lang="en-US" sz="1000" b="1" dirty="0">
                <a:solidFill>
                  <a:srgbClr val="A0A0A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Soybean Oil</a:t>
            </a:r>
            <a:endParaRPr lang="en-US" sz="1300" dirty="0"/>
          </a:p>
        </p:txBody>
      </p:sp>
      <p:sp>
        <p:nvSpPr>
          <p:cNvPr id="15" name="Text 13"/>
          <p:cNvSpPr txBox="1"/>
          <p:nvPr/>
        </p:nvSpPr>
        <p:spPr>
          <a:xfrm>
            <a:off x="1047902" y="3258007"/>
            <a:ext cx="28575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dirty="0">
                <a:solidFill>
                  <a:srgbClr val="1A1A1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태국 </a:t>
            </a:r>
            <a:r>
              <a:rPr lang="en-US" sz="1200" dirty="0">
                <a:solidFill>
                  <a:srgbClr val="C9F2E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|</a:t>
            </a:r>
            <a:r>
              <a:rPr lang="en-US" sz="1200" dirty="0">
                <a:solidFill>
                  <a:srgbClr val="1A1A1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대만 </a:t>
            </a:r>
            <a:r>
              <a:rPr lang="en-US" sz="1200" dirty="0">
                <a:solidFill>
                  <a:srgbClr val="C9F2E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|</a:t>
            </a:r>
            <a:r>
              <a:rPr lang="en-US" sz="1200" dirty="0">
                <a:solidFill>
                  <a:srgbClr val="1A1A1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</a:t>
            </a:r>
            <a:r>
              <a:rPr lang="en-US" sz="1200" dirty="0" err="1">
                <a:solidFill>
                  <a:srgbClr val="1A1A1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베트남</a:t>
            </a:r>
            <a:r>
              <a:rPr lang="en-US" altLang="ko-KR" sz="1200" dirty="0">
                <a:solidFill>
                  <a:srgbClr val="C9F2E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|</a:t>
            </a:r>
            <a:r>
              <a:rPr lang="en-US" altLang="ko-KR" sz="1200" dirty="0">
                <a:solidFill>
                  <a:srgbClr val="1A1A1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</a:t>
            </a:r>
            <a:r>
              <a:rPr lang="ko-KR" altLang="en-US" sz="1200" dirty="0">
                <a:solidFill>
                  <a:srgbClr val="1A1A1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중국</a:t>
            </a:r>
            <a:endParaRPr lang="en-US" sz="1200" dirty="0"/>
          </a:p>
        </p:txBody>
      </p:sp>
      <p:sp>
        <p:nvSpPr>
          <p:cNvPr id="16" name="Text 14"/>
          <p:cNvSpPr txBox="1"/>
          <p:nvPr/>
        </p:nvSpPr>
        <p:spPr>
          <a:xfrm>
            <a:off x="1047902" y="3752698"/>
            <a:ext cx="2857500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A67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해바라기 </a:t>
            </a:r>
            <a:r>
              <a:rPr lang="en-US" sz="1000" b="1" dirty="0">
                <a:solidFill>
                  <a:srgbClr val="A0A0A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Sunflower Oil</a:t>
            </a:r>
            <a:endParaRPr lang="en-US" sz="1300" dirty="0"/>
          </a:p>
        </p:txBody>
      </p:sp>
      <p:sp>
        <p:nvSpPr>
          <p:cNvPr id="17" name="Text 15"/>
          <p:cNvSpPr txBox="1"/>
          <p:nvPr/>
        </p:nvSpPr>
        <p:spPr>
          <a:xfrm>
            <a:off x="1047902" y="4058107"/>
            <a:ext cx="285750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1A1A1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스페인 </a:t>
            </a:r>
            <a:r>
              <a:rPr lang="en-US" sz="1100" dirty="0">
                <a:solidFill>
                  <a:srgbClr val="C9F2E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|</a:t>
            </a:r>
            <a:r>
              <a:rPr lang="en-US" sz="1100" dirty="0">
                <a:solidFill>
                  <a:srgbClr val="1A1A1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이탈리아 </a:t>
            </a:r>
            <a:r>
              <a:rPr lang="en-US" sz="1100" dirty="0">
                <a:solidFill>
                  <a:srgbClr val="C9F2E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|</a:t>
            </a:r>
            <a:r>
              <a:rPr lang="en-US" sz="1100" dirty="0">
                <a:solidFill>
                  <a:srgbClr val="1A1A1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터키 </a:t>
            </a:r>
            <a:r>
              <a:rPr lang="en-US" sz="1100" dirty="0">
                <a:solidFill>
                  <a:srgbClr val="C9F2E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|</a:t>
            </a:r>
            <a:r>
              <a:rPr lang="en-US" sz="1100" dirty="0">
                <a:solidFill>
                  <a:srgbClr val="1A1A1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우크라이나</a:t>
            </a:r>
            <a:endParaRPr lang="en-US" sz="1100" dirty="0"/>
          </a:p>
        </p:txBody>
      </p:sp>
      <p:sp>
        <p:nvSpPr>
          <p:cNvPr id="18" name="Text 16"/>
          <p:cNvSpPr txBox="1"/>
          <p:nvPr/>
        </p:nvSpPr>
        <p:spPr>
          <a:xfrm>
            <a:off x="1047902" y="4524451"/>
            <a:ext cx="2857500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A67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카놀라유 </a:t>
            </a:r>
            <a:r>
              <a:rPr lang="en-US" sz="1000" b="1" dirty="0">
                <a:solidFill>
                  <a:srgbClr val="A0A0A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Canola Oil</a:t>
            </a:r>
            <a:endParaRPr lang="en-US" sz="1300" dirty="0"/>
          </a:p>
        </p:txBody>
      </p:sp>
      <p:sp>
        <p:nvSpPr>
          <p:cNvPr id="19" name="Text 17"/>
          <p:cNvSpPr txBox="1"/>
          <p:nvPr/>
        </p:nvSpPr>
        <p:spPr>
          <a:xfrm>
            <a:off x="1047902" y="4828946"/>
            <a:ext cx="28575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1A1A1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캐나다 </a:t>
            </a:r>
            <a:r>
              <a:rPr lang="en-US" sz="1200" dirty="0">
                <a:solidFill>
                  <a:srgbClr val="C9F2E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|</a:t>
            </a:r>
            <a:r>
              <a:rPr lang="en-US" sz="1200" dirty="0">
                <a:solidFill>
                  <a:srgbClr val="1A1A1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말레이시아 </a:t>
            </a:r>
            <a:r>
              <a:rPr lang="en-US" sz="1200" dirty="0">
                <a:solidFill>
                  <a:srgbClr val="C9F2E3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|</a:t>
            </a:r>
            <a:r>
              <a:rPr lang="en-US" sz="1200" dirty="0">
                <a:solidFill>
                  <a:srgbClr val="1A1A1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호주</a:t>
            </a:r>
            <a:endParaRPr lang="en-US" sz="1200" dirty="0"/>
          </a:p>
        </p:txBody>
      </p:sp>
      <p:sp>
        <p:nvSpPr>
          <p:cNvPr id="20" name="Text 18"/>
          <p:cNvSpPr txBox="1"/>
          <p:nvPr/>
        </p:nvSpPr>
        <p:spPr>
          <a:xfrm>
            <a:off x="4762195" y="2381098"/>
            <a:ext cx="3287268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국가별 단가 비교 추이 </a:t>
            </a:r>
            <a:r>
              <a:rPr lang="en-US" sz="1000" b="1" dirty="0">
                <a:solidFill>
                  <a:srgbClr val="888888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(단위: USD/kg)</a:t>
            </a:r>
            <a:endParaRPr lang="en-US" sz="1500" dirty="0"/>
          </a:p>
        </p:txBody>
      </p:sp>
      <p:sp>
        <p:nvSpPr>
          <p:cNvPr id="21" name="Shape 19"/>
          <p:cNvSpPr/>
          <p:nvPr/>
        </p:nvSpPr>
        <p:spPr>
          <a:xfrm>
            <a:off x="9744761" y="2391156"/>
            <a:ext cx="1399946" cy="256946"/>
          </a:xfrm>
          <a:prstGeom prst="roundRect">
            <a:avLst>
              <a:gd name="adj" fmla="val 355872"/>
            </a:avLst>
          </a:prstGeom>
          <a:solidFill>
            <a:srgbClr val="1FA67A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2" name="Text 20"/>
          <p:cNvSpPr/>
          <p:nvPr/>
        </p:nvSpPr>
        <p:spPr>
          <a:xfrm>
            <a:off x="9744761" y="2391156"/>
            <a:ext cx="1400861" cy="25786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01600" tIns="38100" rIns="101600" bIns="3810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1FA67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월별 최저가 하이라이트</a:t>
            </a:r>
            <a:endParaRPr lang="en-US" sz="900" dirty="0"/>
          </a:p>
        </p:txBody>
      </p:sp>
      <p:graphicFrame>
        <p:nvGraphicFramePr>
          <p:cNvPr id="23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762195" y="2857500"/>
          <a:ext cx="6382510" cy="2524655"/>
        </p:xfrm>
        <a:graphic>
          <a:graphicData uri="http://schemas.openxmlformats.org/drawingml/2006/table">
            <a:tbl>
              <a:tblPr/>
              <a:tblGrid>
                <a:gridCol w="1276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6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65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65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65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66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88" b="1" dirty="0">
                          <a:solidFill>
                            <a:srgbClr val="FFFFFF"/>
                          </a:solidFill>
                          <a:latin typeface="Noto Sans KR" pitchFamily="34" charset="0"/>
                          <a:ea typeface="Noto Sans KR" pitchFamily="34" charset="-122"/>
                          <a:cs typeface="Noto Sans KR" pitchFamily="34" charset="-120"/>
                        </a:rPr>
                        <a:t>2025년</a:t>
                      </a:r>
                      <a:endParaRPr lang="en-US" sz="1088" dirty="0">
                        <a:latin typeface="Noto Sans KR" charset="0"/>
                        <a:ea typeface="Noto Sans KR" charset="0"/>
                        <a:cs typeface="Noto Sans KR" charset="0"/>
                      </a:endParaRPr>
                    </a:p>
                  </a:txBody>
                  <a:tcPr marL="75895" marR="75895" marT="75895" marB="75895" anchor="ctr">
                    <a:lnL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3D2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88" b="1" dirty="0">
                          <a:solidFill>
                            <a:srgbClr val="FFFFFF"/>
                          </a:solidFill>
                          <a:latin typeface="Noto Sans KR" pitchFamily="34" charset="0"/>
                          <a:ea typeface="Noto Sans KR" pitchFamily="34" charset="-122"/>
                          <a:cs typeface="Noto Sans KR" pitchFamily="34" charset="-120"/>
                        </a:rPr>
                        <a:t>중국</a:t>
                      </a:r>
                      <a:endParaRPr lang="en-US" sz="1088" dirty="0">
                        <a:latin typeface="Noto Sans KR" charset="0"/>
                        <a:ea typeface="Noto Sans KR" charset="0"/>
                        <a:cs typeface="Noto Sans KR" charset="0"/>
                      </a:endParaRPr>
                    </a:p>
                  </a:txBody>
                  <a:tcPr marL="75895" marR="75895" marT="75895" marB="75895" anchor="ctr">
                    <a:lnL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3D2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88" b="1" dirty="0">
                          <a:solidFill>
                            <a:srgbClr val="FFFFFF"/>
                          </a:solidFill>
                          <a:latin typeface="Noto Sans KR" pitchFamily="34" charset="0"/>
                          <a:ea typeface="Noto Sans KR" pitchFamily="34" charset="-122"/>
                          <a:cs typeface="Noto Sans KR" pitchFamily="34" charset="-120"/>
                        </a:rPr>
                        <a:t>태국</a:t>
                      </a:r>
                      <a:endParaRPr lang="en-US" sz="1088" dirty="0">
                        <a:latin typeface="Noto Sans KR" charset="0"/>
                        <a:ea typeface="Noto Sans KR" charset="0"/>
                        <a:cs typeface="Noto Sans KR" charset="0"/>
                      </a:endParaRPr>
                    </a:p>
                  </a:txBody>
                  <a:tcPr marL="75895" marR="75895" marT="75895" marB="75895" anchor="ctr">
                    <a:lnL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3D2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88" b="1" dirty="0">
                          <a:solidFill>
                            <a:srgbClr val="FFFFFF"/>
                          </a:solidFill>
                          <a:latin typeface="Noto Sans KR" pitchFamily="34" charset="0"/>
                          <a:ea typeface="Noto Sans KR" pitchFamily="34" charset="-122"/>
                          <a:cs typeface="Noto Sans KR" pitchFamily="34" charset="-120"/>
                        </a:rPr>
                        <a:t>베트남</a:t>
                      </a:r>
                      <a:endParaRPr lang="en-US" sz="1088" dirty="0">
                        <a:latin typeface="Noto Sans KR" charset="0"/>
                        <a:ea typeface="Noto Sans KR" charset="0"/>
                        <a:cs typeface="Noto Sans KR" charset="0"/>
                      </a:endParaRPr>
                    </a:p>
                  </a:txBody>
                  <a:tcPr marL="75895" marR="75895" marT="75895" marB="75895" anchor="ctr">
                    <a:lnL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3D2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88" b="1" dirty="0">
                          <a:solidFill>
                            <a:srgbClr val="FFFFFF"/>
                          </a:solidFill>
                          <a:latin typeface="Noto Sans KR" pitchFamily="34" charset="0"/>
                          <a:ea typeface="Noto Sans KR" pitchFamily="34" charset="-122"/>
                          <a:cs typeface="Noto Sans KR" pitchFamily="34" charset="-120"/>
                        </a:rPr>
                        <a:t>대만</a:t>
                      </a:r>
                      <a:endParaRPr lang="en-US" sz="1088" dirty="0">
                        <a:latin typeface="Noto Sans KR" charset="0"/>
                        <a:ea typeface="Noto Sans KR" charset="0"/>
                        <a:cs typeface="Noto Sans KR" charset="0"/>
                      </a:endParaRPr>
                    </a:p>
                  </a:txBody>
                  <a:tcPr marL="75895" marR="75895" marT="75895" marB="75895" anchor="ctr">
                    <a:lnL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3D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6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88" b="1" dirty="0">
                          <a:solidFill>
                            <a:srgbClr val="0F3D2E"/>
                          </a:solidFill>
                          <a:latin typeface="Noto Sans KR" pitchFamily="34" charset="0"/>
                          <a:ea typeface="Noto Sans KR" pitchFamily="34" charset="-122"/>
                          <a:cs typeface="Noto Sans KR" pitchFamily="34" charset="-120"/>
                        </a:rPr>
                        <a:t>06월</a:t>
                      </a:r>
                      <a:endParaRPr lang="en-US" sz="1088" dirty="0">
                        <a:latin typeface="Noto Sans KR" charset="0"/>
                        <a:ea typeface="Noto Sans KR" charset="0"/>
                        <a:cs typeface="Noto Sans KR" charset="0"/>
                      </a:endParaRPr>
                    </a:p>
                  </a:txBody>
                  <a:tcPr marL="75895" marR="75895" marT="75895" marB="75895" anchor="ctr">
                    <a:lnL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88" b="1" dirty="0">
                          <a:solidFill>
                            <a:srgbClr val="FFFFFF"/>
                          </a:solidFill>
                          <a:latin typeface="Noto Sans KR" pitchFamily="34" charset="0"/>
                          <a:ea typeface="Noto Sans KR" pitchFamily="34" charset="-122"/>
                          <a:cs typeface="Noto Sans KR" pitchFamily="34" charset="-120"/>
                        </a:rPr>
                        <a:t>1.10</a:t>
                      </a:r>
                      <a:endParaRPr lang="en-US" sz="1088" dirty="0">
                        <a:latin typeface="Noto Sans KR" charset="0"/>
                        <a:ea typeface="Noto Sans KR" charset="0"/>
                        <a:cs typeface="Noto Sans KR" charset="0"/>
                      </a:endParaRPr>
                    </a:p>
                  </a:txBody>
                  <a:tcPr marL="75895" marR="75895" marT="75895" marB="75895" anchor="ctr">
                    <a:lnL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A67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88" dirty="0">
                          <a:solidFill>
                            <a:srgbClr val="4A4A4A"/>
                          </a:solidFill>
                          <a:latin typeface="Noto Sans KR" pitchFamily="34" charset="0"/>
                          <a:ea typeface="Noto Sans KR" pitchFamily="34" charset="-122"/>
                          <a:cs typeface="Noto Sans KR" pitchFamily="34" charset="-120"/>
                        </a:rPr>
                        <a:t>1.20</a:t>
                      </a:r>
                      <a:endParaRPr lang="en-US" sz="1088" dirty="0">
                        <a:latin typeface="Noto Sans KR" charset="0"/>
                        <a:ea typeface="Noto Sans KR" charset="0"/>
                        <a:cs typeface="Noto Sans KR" charset="0"/>
                      </a:endParaRPr>
                    </a:p>
                  </a:txBody>
                  <a:tcPr marL="75895" marR="75895" marT="75895" marB="75895" anchor="ctr">
                    <a:lnL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88" dirty="0">
                          <a:solidFill>
                            <a:srgbClr val="4A4A4A"/>
                          </a:solidFill>
                          <a:latin typeface="Noto Sans KR" pitchFamily="34" charset="0"/>
                          <a:ea typeface="Noto Sans KR" pitchFamily="34" charset="-122"/>
                          <a:cs typeface="Noto Sans KR" pitchFamily="34" charset="-120"/>
                        </a:rPr>
                        <a:t>1.30</a:t>
                      </a:r>
                      <a:endParaRPr lang="en-US" sz="1088" dirty="0">
                        <a:latin typeface="Noto Sans KR" charset="0"/>
                        <a:ea typeface="Noto Sans KR" charset="0"/>
                        <a:cs typeface="Noto Sans KR" charset="0"/>
                      </a:endParaRPr>
                    </a:p>
                  </a:txBody>
                  <a:tcPr marL="75895" marR="75895" marT="75895" marB="75895" anchor="ctr">
                    <a:lnL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88" dirty="0">
                          <a:solidFill>
                            <a:srgbClr val="4A4A4A"/>
                          </a:solidFill>
                          <a:latin typeface="Noto Sans KR" pitchFamily="34" charset="0"/>
                          <a:ea typeface="Noto Sans KR" pitchFamily="34" charset="-122"/>
                          <a:cs typeface="Noto Sans KR" pitchFamily="34" charset="-120"/>
                        </a:rPr>
                        <a:t>1.25</a:t>
                      </a:r>
                      <a:endParaRPr lang="en-US" sz="1088" dirty="0">
                        <a:latin typeface="Noto Sans KR" charset="0"/>
                        <a:ea typeface="Noto Sans KR" charset="0"/>
                        <a:cs typeface="Noto Sans KR" charset="0"/>
                      </a:endParaRPr>
                    </a:p>
                  </a:txBody>
                  <a:tcPr marL="75895" marR="75895" marT="75895" marB="75895" anchor="ctr">
                    <a:lnL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6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88" b="1" dirty="0">
                          <a:solidFill>
                            <a:srgbClr val="0F3D2E"/>
                          </a:solidFill>
                          <a:latin typeface="Noto Sans KR" pitchFamily="34" charset="0"/>
                          <a:ea typeface="Noto Sans KR" pitchFamily="34" charset="-122"/>
                          <a:cs typeface="Noto Sans KR" pitchFamily="34" charset="-120"/>
                        </a:rPr>
                        <a:t>07월</a:t>
                      </a:r>
                      <a:endParaRPr lang="en-US" sz="1088" dirty="0">
                        <a:latin typeface="Noto Sans KR" charset="0"/>
                        <a:ea typeface="Noto Sans KR" charset="0"/>
                        <a:cs typeface="Noto Sans KR" charset="0"/>
                      </a:endParaRPr>
                    </a:p>
                  </a:txBody>
                  <a:tcPr marL="75895" marR="75895" marT="75895" marB="75895" anchor="ctr">
                    <a:lnL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88" b="1" dirty="0">
                          <a:solidFill>
                            <a:srgbClr val="FFFFFF"/>
                          </a:solidFill>
                          <a:latin typeface="Noto Sans KR" pitchFamily="34" charset="0"/>
                          <a:ea typeface="Noto Sans KR" pitchFamily="34" charset="-122"/>
                          <a:cs typeface="Noto Sans KR" pitchFamily="34" charset="-120"/>
                        </a:rPr>
                        <a:t>1.07</a:t>
                      </a:r>
                      <a:endParaRPr lang="en-US" sz="1088" dirty="0">
                        <a:latin typeface="Noto Sans KR" charset="0"/>
                        <a:ea typeface="Noto Sans KR" charset="0"/>
                        <a:cs typeface="Noto Sans KR" charset="0"/>
                      </a:endParaRPr>
                    </a:p>
                  </a:txBody>
                  <a:tcPr marL="75895" marR="75895" marT="75895" marB="75895" anchor="ctr">
                    <a:lnL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A67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88" dirty="0">
                          <a:solidFill>
                            <a:srgbClr val="4A4A4A"/>
                          </a:solidFill>
                          <a:latin typeface="Noto Sans KR" pitchFamily="34" charset="0"/>
                          <a:ea typeface="Noto Sans KR" pitchFamily="34" charset="-122"/>
                          <a:cs typeface="Noto Sans KR" pitchFamily="34" charset="-120"/>
                        </a:rPr>
                        <a:t>1.20</a:t>
                      </a:r>
                      <a:endParaRPr lang="en-US" sz="1088" dirty="0">
                        <a:latin typeface="Noto Sans KR" charset="0"/>
                        <a:ea typeface="Noto Sans KR" charset="0"/>
                        <a:cs typeface="Noto Sans KR" charset="0"/>
                      </a:endParaRPr>
                    </a:p>
                  </a:txBody>
                  <a:tcPr marL="75895" marR="75895" marT="75895" marB="75895" anchor="ctr">
                    <a:lnL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88" dirty="0">
                          <a:solidFill>
                            <a:srgbClr val="4A4A4A"/>
                          </a:solidFill>
                          <a:latin typeface="Noto Sans KR" pitchFamily="34" charset="0"/>
                          <a:ea typeface="Noto Sans KR" pitchFamily="34" charset="-122"/>
                          <a:cs typeface="Noto Sans KR" pitchFamily="34" charset="-120"/>
                        </a:rPr>
                        <a:t>1.31</a:t>
                      </a:r>
                      <a:endParaRPr lang="en-US" sz="1088" dirty="0">
                        <a:latin typeface="Noto Sans KR" charset="0"/>
                        <a:ea typeface="Noto Sans KR" charset="0"/>
                        <a:cs typeface="Noto Sans KR" charset="0"/>
                      </a:endParaRPr>
                    </a:p>
                  </a:txBody>
                  <a:tcPr marL="75895" marR="75895" marT="75895" marB="75895" anchor="ctr">
                    <a:lnL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88" dirty="0">
                          <a:solidFill>
                            <a:srgbClr val="4A4A4A"/>
                          </a:solidFill>
                          <a:latin typeface="Noto Sans KR" pitchFamily="34" charset="0"/>
                          <a:ea typeface="Noto Sans KR" pitchFamily="34" charset="-122"/>
                          <a:cs typeface="Noto Sans KR" pitchFamily="34" charset="-120"/>
                        </a:rPr>
                        <a:t>1.28</a:t>
                      </a:r>
                      <a:endParaRPr lang="en-US" sz="1088" dirty="0">
                        <a:latin typeface="Noto Sans KR" charset="0"/>
                        <a:ea typeface="Noto Sans KR" charset="0"/>
                        <a:cs typeface="Noto Sans KR" charset="0"/>
                      </a:endParaRPr>
                    </a:p>
                  </a:txBody>
                  <a:tcPr marL="75895" marR="75895" marT="75895" marB="75895" anchor="ctr">
                    <a:lnL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6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88" b="1" dirty="0">
                          <a:solidFill>
                            <a:srgbClr val="0F3D2E"/>
                          </a:solidFill>
                          <a:latin typeface="Noto Sans KR" pitchFamily="34" charset="0"/>
                          <a:ea typeface="Noto Sans KR" pitchFamily="34" charset="-122"/>
                          <a:cs typeface="Noto Sans KR" pitchFamily="34" charset="-120"/>
                        </a:rPr>
                        <a:t>08월</a:t>
                      </a:r>
                      <a:endParaRPr lang="en-US" sz="1088" dirty="0">
                        <a:latin typeface="Noto Sans KR" charset="0"/>
                        <a:ea typeface="Noto Sans KR" charset="0"/>
                        <a:cs typeface="Noto Sans KR" charset="0"/>
                      </a:endParaRPr>
                    </a:p>
                  </a:txBody>
                  <a:tcPr marL="75895" marR="75895" marT="75895" marB="75895" anchor="ctr">
                    <a:lnL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88" b="1" dirty="0">
                          <a:solidFill>
                            <a:srgbClr val="FFFFFF"/>
                          </a:solidFill>
                          <a:latin typeface="Noto Sans KR" pitchFamily="34" charset="0"/>
                          <a:ea typeface="Noto Sans KR" pitchFamily="34" charset="-122"/>
                          <a:cs typeface="Noto Sans KR" pitchFamily="34" charset="-120"/>
                        </a:rPr>
                        <a:t>1.12</a:t>
                      </a:r>
                      <a:endParaRPr lang="en-US" sz="1088" dirty="0">
                        <a:latin typeface="Noto Sans KR" charset="0"/>
                        <a:ea typeface="Noto Sans KR" charset="0"/>
                        <a:cs typeface="Noto Sans KR" charset="0"/>
                      </a:endParaRPr>
                    </a:p>
                  </a:txBody>
                  <a:tcPr marL="75895" marR="75895" marT="75895" marB="75895" anchor="ctr">
                    <a:lnL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A67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88" dirty="0">
                          <a:solidFill>
                            <a:srgbClr val="4A4A4A"/>
                          </a:solidFill>
                          <a:latin typeface="Noto Sans KR" pitchFamily="34" charset="0"/>
                          <a:ea typeface="Noto Sans KR" pitchFamily="34" charset="-122"/>
                          <a:cs typeface="Noto Sans KR" pitchFamily="34" charset="-120"/>
                        </a:rPr>
                        <a:t>1.20</a:t>
                      </a:r>
                      <a:endParaRPr lang="en-US" sz="1088" dirty="0">
                        <a:latin typeface="Noto Sans KR" charset="0"/>
                        <a:ea typeface="Noto Sans KR" charset="0"/>
                        <a:cs typeface="Noto Sans KR" charset="0"/>
                      </a:endParaRPr>
                    </a:p>
                  </a:txBody>
                  <a:tcPr marL="75895" marR="75895" marT="75895" marB="75895" anchor="ctr">
                    <a:lnL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88" dirty="0">
                          <a:solidFill>
                            <a:srgbClr val="4A4A4A"/>
                          </a:solidFill>
                          <a:latin typeface="Noto Sans KR" pitchFamily="34" charset="0"/>
                          <a:ea typeface="Noto Sans KR" pitchFamily="34" charset="-122"/>
                          <a:cs typeface="Noto Sans KR" pitchFamily="34" charset="-120"/>
                        </a:rPr>
                        <a:t>1.29</a:t>
                      </a:r>
                      <a:endParaRPr lang="en-US" sz="1088" dirty="0">
                        <a:latin typeface="Noto Sans KR" charset="0"/>
                        <a:ea typeface="Noto Sans KR" charset="0"/>
                        <a:cs typeface="Noto Sans KR" charset="0"/>
                      </a:endParaRPr>
                    </a:p>
                  </a:txBody>
                  <a:tcPr marL="75895" marR="75895" marT="75895" marB="75895" anchor="ctr">
                    <a:lnL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88" dirty="0">
                          <a:solidFill>
                            <a:srgbClr val="4A4A4A"/>
                          </a:solidFill>
                          <a:latin typeface="Noto Sans KR" pitchFamily="34" charset="0"/>
                          <a:ea typeface="Noto Sans KR" pitchFamily="34" charset="-122"/>
                          <a:cs typeface="Noto Sans KR" pitchFamily="34" charset="-120"/>
                        </a:rPr>
                        <a:t>1.31</a:t>
                      </a:r>
                      <a:endParaRPr lang="en-US" sz="1088" dirty="0">
                        <a:latin typeface="Noto Sans KR" charset="0"/>
                        <a:ea typeface="Noto Sans KR" charset="0"/>
                        <a:cs typeface="Noto Sans KR" charset="0"/>
                      </a:endParaRPr>
                    </a:p>
                  </a:txBody>
                  <a:tcPr marL="75895" marR="75895" marT="75895" marB="75895" anchor="ctr">
                    <a:lnL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6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88" b="1" dirty="0">
                          <a:solidFill>
                            <a:srgbClr val="0F3D2E"/>
                          </a:solidFill>
                          <a:latin typeface="Noto Sans KR" pitchFamily="34" charset="0"/>
                          <a:ea typeface="Noto Sans KR" pitchFamily="34" charset="-122"/>
                          <a:cs typeface="Noto Sans KR" pitchFamily="34" charset="-120"/>
                        </a:rPr>
                        <a:t>09월</a:t>
                      </a:r>
                      <a:endParaRPr lang="en-US" sz="1088" dirty="0">
                        <a:latin typeface="Noto Sans KR" charset="0"/>
                        <a:ea typeface="Noto Sans KR" charset="0"/>
                        <a:cs typeface="Noto Sans KR" charset="0"/>
                      </a:endParaRPr>
                    </a:p>
                  </a:txBody>
                  <a:tcPr marL="75895" marR="75895" marT="75895" marB="75895" anchor="ctr">
                    <a:lnL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88" b="1" dirty="0">
                          <a:solidFill>
                            <a:srgbClr val="FFFFFF"/>
                          </a:solidFill>
                          <a:latin typeface="Noto Sans KR" pitchFamily="34" charset="0"/>
                          <a:ea typeface="Noto Sans KR" pitchFamily="34" charset="-122"/>
                          <a:cs typeface="Noto Sans KR" pitchFamily="34" charset="-120"/>
                        </a:rPr>
                        <a:t>1.20</a:t>
                      </a:r>
                      <a:endParaRPr lang="en-US" sz="1088" dirty="0">
                        <a:latin typeface="Noto Sans KR" charset="0"/>
                        <a:ea typeface="Noto Sans KR" charset="0"/>
                        <a:cs typeface="Noto Sans KR" charset="0"/>
                      </a:endParaRPr>
                    </a:p>
                  </a:txBody>
                  <a:tcPr marL="75895" marR="75895" marT="75895" marB="75895" anchor="ctr">
                    <a:lnL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A67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88" dirty="0">
                          <a:solidFill>
                            <a:srgbClr val="4A4A4A"/>
                          </a:solidFill>
                          <a:latin typeface="Noto Sans KR" pitchFamily="34" charset="0"/>
                          <a:ea typeface="Noto Sans KR" pitchFamily="34" charset="-122"/>
                          <a:cs typeface="Noto Sans KR" pitchFamily="34" charset="-120"/>
                        </a:rPr>
                        <a:t>1.25</a:t>
                      </a:r>
                      <a:endParaRPr lang="en-US" sz="1088" dirty="0">
                        <a:latin typeface="Noto Sans KR" charset="0"/>
                        <a:ea typeface="Noto Sans KR" charset="0"/>
                        <a:cs typeface="Noto Sans KR" charset="0"/>
                      </a:endParaRPr>
                    </a:p>
                  </a:txBody>
                  <a:tcPr marL="75895" marR="75895" marT="75895" marB="75895" anchor="ctr">
                    <a:lnL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88" dirty="0">
                          <a:solidFill>
                            <a:srgbClr val="4A4A4A"/>
                          </a:solidFill>
                          <a:latin typeface="Noto Sans KR" pitchFamily="34" charset="0"/>
                          <a:ea typeface="Noto Sans KR" pitchFamily="34" charset="-122"/>
                          <a:cs typeface="Noto Sans KR" pitchFamily="34" charset="-120"/>
                        </a:rPr>
                        <a:t>1.38</a:t>
                      </a:r>
                      <a:endParaRPr lang="en-US" sz="1088" dirty="0">
                        <a:latin typeface="Noto Sans KR" charset="0"/>
                        <a:ea typeface="Noto Sans KR" charset="0"/>
                        <a:cs typeface="Noto Sans KR" charset="0"/>
                      </a:endParaRPr>
                    </a:p>
                  </a:txBody>
                  <a:tcPr marL="75895" marR="75895" marT="75895" marB="75895" anchor="ctr">
                    <a:lnL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88" dirty="0">
                          <a:solidFill>
                            <a:srgbClr val="4A4A4A"/>
                          </a:solidFill>
                          <a:latin typeface="Noto Sans KR" pitchFamily="34" charset="0"/>
                          <a:ea typeface="Noto Sans KR" pitchFamily="34" charset="-122"/>
                          <a:cs typeface="Noto Sans KR" pitchFamily="34" charset="-120"/>
                        </a:rPr>
                        <a:t>1.35</a:t>
                      </a:r>
                      <a:endParaRPr lang="en-US" sz="1088" dirty="0">
                        <a:latin typeface="Noto Sans KR" charset="0"/>
                        <a:ea typeface="Noto Sans KR" charset="0"/>
                        <a:cs typeface="Noto Sans KR" charset="0"/>
                      </a:endParaRPr>
                    </a:p>
                  </a:txBody>
                  <a:tcPr marL="75895" marR="75895" marT="75895" marB="75895" anchor="ctr">
                    <a:lnL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66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88" b="1" dirty="0">
                          <a:solidFill>
                            <a:srgbClr val="0F3D2E"/>
                          </a:solidFill>
                          <a:latin typeface="Noto Sans KR" pitchFamily="34" charset="0"/>
                          <a:ea typeface="Noto Sans KR" pitchFamily="34" charset="-122"/>
                          <a:cs typeface="Noto Sans KR" pitchFamily="34" charset="-120"/>
                        </a:rPr>
                        <a:t>10월</a:t>
                      </a:r>
                      <a:endParaRPr lang="en-US" sz="1088" dirty="0">
                        <a:latin typeface="Noto Sans KR" charset="0"/>
                        <a:ea typeface="Noto Sans KR" charset="0"/>
                        <a:cs typeface="Noto Sans KR" charset="0"/>
                      </a:endParaRPr>
                    </a:p>
                  </a:txBody>
                  <a:tcPr marL="75895" marR="75895" marT="75895" marB="75895" anchor="ctr">
                    <a:lnL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88" dirty="0">
                          <a:solidFill>
                            <a:srgbClr val="4A4A4A"/>
                          </a:solidFill>
                          <a:latin typeface="Noto Sans KR" pitchFamily="34" charset="0"/>
                          <a:ea typeface="Noto Sans KR" pitchFamily="34" charset="-122"/>
                          <a:cs typeface="Noto Sans KR" pitchFamily="34" charset="-120"/>
                        </a:rPr>
                        <a:t>1.25</a:t>
                      </a:r>
                      <a:endParaRPr lang="en-US" sz="1088" dirty="0">
                        <a:latin typeface="Noto Sans KR" charset="0"/>
                        <a:ea typeface="Noto Sans KR" charset="0"/>
                        <a:cs typeface="Noto Sans KR" charset="0"/>
                      </a:endParaRPr>
                    </a:p>
                  </a:txBody>
                  <a:tcPr marL="75895" marR="75895" marT="75895" marB="75895" anchor="ctr">
                    <a:lnL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88" b="1" dirty="0">
                          <a:solidFill>
                            <a:srgbClr val="FFFFFF"/>
                          </a:solidFill>
                          <a:latin typeface="Noto Sans KR" pitchFamily="34" charset="0"/>
                          <a:ea typeface="Noto Sans KR" pitchFamily="34" charset="-122"/>
                          <a:cs typeface="Noto Sans KR" pitchFamily="34" charset="-120"/>
                        </a:rPr>
                        <a:t>1.22</a:t>
                      </a:r>
                      <a:endParaRPr lang="en-US" sz="1088" dirty="0">
                        <a:latin typeface="Noto Sans KR" charset="0"/>
                        <a:ea typeface="Noto Sans KR" charset="0"/>
                        <a:cs typeface="Noto Sans KR" charset="0"/>
                      </a:endParaRPr>
                    </a:p>
                  </a:txBody>
                  <a:tcPr marL="75895" marR="75895" marT="75895" marB="75895" anchor="ctr">
                    <a:lnL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A67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88" dirty="0">
                          <a:solidFill>
                            <a:srgbClr val="4A4A4A"/>
                          </a:solidFill>
                          <a:latin typeface="Noto Sans KR" pitchFamily="34" charset="0"/>
                          <a:ea typeface="Noto Sans KR" pitchFamily="34" charset="-122"/>
                          <a:cs typeface="Noto Sans KR" pitchFamily="34" charset="-120"/>
                        </a:rPr>
                        <a:t>1.35</a:t>
                      </a:r>
                      <a:endParaRPr lang="en-US" sz="1088" dirty="0">
                        <a:latin typeface="Noto Sans KR" charset="0"/>
                        <a:ea typeface="Noto Sans KR" charset="0"/>
                        <a:cs typeface="Noto Sans KR" charset="0"/>
                      </a:endParaRPr>
                    </a:p>
                  </a:txBody>
                  <a:tcPr marL="75895" marR="75895" marT="75895" marB="75895" anchor="ctr">
                    <a:lnL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88" dirty="0">
                          <a:solidFill>
                            <a:srgbClr val="4A4A4A"/>
                          </a:solidFill>
                          <a:latin typeface="Noto Sans KR" pitchFamily="34" charset="0"/>
                          <a:ea typeface="Noto Sans KR" pitchFamily="34" charset="-122"/>
                          <a:cs typeface="Noto Sans KR" pitchFamily="34" charset="-120"/>
                        </a:rPr>
                        <a:t>1.25</a:t>
                      </a:r>
                      <a:endParaRPr lang="en-US" sz="1088" dirty="0">
                        <a:latin typeface="Noto Sans KR" charset="0"/>
                        <a:ea typeface="Noto Sans KR" charset="0"/>
                        <a:cs typeface="Noto Sans KR" charset="0"/>
                      </a:endParaRPr>
                    </a:p>
                  </a:txBody>
                  <a:tcPr marL="75895" marR="75895" marT="75895" marB="75895" anchor="ctr">
                    <a:lnL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66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88" b="1" dirty="0">
                          <a:solidFill>
                            <a:srgbClr val="0F3D2E"/>
                          </a:solidFill>
                          <a:latin typeface="Noto Sans KR" pitchFamily="34" charset="0"/>
                          <a:ea typeface="Noto Sans KR" pitchFamily="34" charset="-122"/>
                          <a:cs typeface="Noto Sans KR" pitchFamily="34" charset="-120"/>
                        </a:rPr>
                        <a:t>11월</a:t>
                      </a:r>
                      <a:endParaRPr lang="en-US" sz="1088" dirty="0">
                        <a:latin typeface="Noto Sans KR" charset="0"/>
                        <a:ea typeface="Noto Sans KR" charset="0"/>
                        <a:cs typeface="Noto Sans KR" charset="0"/>
                      </a:endParaRPr>
                    </a:p>
                  </a:txBody>
                  <a:tcPr marL="75895" marR="75895" marT="75895" marB="75895" anchor="ctr">
                    <a:lnL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3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88" dirty="0">
                          <a:solidFill>
                            <a:srgbClr val="4A4A4A"/>
                          </a:solidFill>
                          <a:latin typeface="Noto Sans KR" pitchFamily="34" charset="0"/>
                          <a:ea typeface="Noto Sans KR" pitchFamily="34" charset="-122"/>
                          <a:cs typeface="Noto Sans KR" pitchFamily="34" charset="-120"/>
                        </a:rPr>
                        <a:t>1.23</a:t>
                      </a:r>
                      <a:endParaRPr lang="en-US" sz="1088" dirty="0">
                        <a:latin typeface="Noto Sans KR" charset="0"/>
                        <a:ea typeface="Noto Sans KR" charset="0"/>
                        <a:cs typeface="Noto Sans KR" charset="0"/>
                      </a:endParaRPr>
                    </a:p>
                  </a:txBody>
                  <a:tcPr marL="75895" marR="75895" marT="75895" marB="75895" anchor="ctr">
                    <a:lnL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3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88" dirty="0">
                          <a:solidFill>
                            <a:srgbClr val="4A4A4A"/>
                          </a:solidFill>
                          <a:latin typeface="Noto Sans KR" pitchFamily="34" charset="0"/>
                          <a:ea typeface="Noto Sans KR" pitchFamily="34" charset="-122"/>
                          <a:cs typeface="Noto Sans KR" pitchFamily="34" charset="-120"/>
                        </a:rPr>
                        <a:t>1.21</a:t>
                      </a:r>
                      <a:endParaRPr lang="en-US" sz="1088" dirty="0">
                        <a:latin typeface="Noto Sans KR" charset="0"/>
                        <a:ea typeface="Noto Sans KR" charset="0"/>
                        <a:cs typeface="Noto Sans KR" charset="0"/>
                      </a:endParaRPr>
                    </a:p>
                  </a:txBody>
                  <a:tcPr marL="75895" marR="75895" marT="75895" marB="75895" anchor="ctr">
                    <a:lnL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3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88" dirty="0">
                          <a:solidFill>
                            <a:srgbClr val="4A4A4A"/>
                          </a:solidFill>
                          <a:latin typeface="Noto Sans KR" pitchFamily="34" charset="0"/>
                          <a:ea typeface="Noto Sans KR" pitchFamily="34" charset="-122"/>
                          <a:cs typeface="Noto Sans KR" pitchFamily="34" charset="-120"/>
                        </a:rPr>
                        <a:t>1.32</a:t>
                      </a:r>
                      <a:endParaRPr lang="en-US" sz="1088" dirty="0">
                        <a:latin typeface="Noto Sans KR" charset="0"/>
                        <a:ea typeface="Noto Sans KR" charset="0"/>
                        <a:cs typeface="Noto Sans KR" charset="0"/>
                      </a:endParaRPr>
                    </a:p>
                  </a:txBody>
                  <a:tcPr marL="75895" marR="75895" marT="75895" marB="75895" anchor="ctr">
                    <a:lnL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3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88" b="1" dirty="0">
                          <a:solidFill>
                            <a:srgbClr val="FFFFFF"/>
                          </a:solidFill>
                          <a:latin typeface="Noto Sans KR" pitchFamily="34" charset="0"/>
                          <a:ea typeface="Noto Sans KR" pitchFamily="34" charset="-122"/>
                          <a:cs typeface="Noto Sans KR" pitchFamily="34" charset="-120"/>
                        </a:rPr>
                        <a:t>1.20</a:t>
                      </a:r>
                      <a:endParaRPr lang="en-US" sz="1088" dirty="0">
                        <a:latin typeface="Noto Sans KR" charset="0"/>
                        <a:ea typeface="Noto Sans KR" charset="0"/>
                        <a:cs typeface="Noto Sans KR" charset="0"/>
                      </a:endParaRPr>
                    </a:p>
                  </a:txBody>
                  <a:tcPr marL="75895" marR="75895" marT="75895" marB="75895" anchor="ctr">
                    <a:lnL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3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A6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4" name="Text 21"/>
          <p:cNvSpPr txBox="1"/>
          <p:nvPr/>
        </p:nvSpPr>
        <p:spPr>
          <a:xfrm>
            <a:off x="1047902" y="5838444"/>
            <a:ext cx="1019190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-37" dirty="0">
                <a:solidFill>
                  <a:srgbClr val="1FA67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전략적 이점</a:t>
            </a:r>
            <a:r>
              <a:rPr lang="en-US" sz="1200" b="1" kern="0" spc="-37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매월 최저가 공급처를 실시간 선별 및 발주하여 구조적 원가 최소화를 달성합니다. </a:t>
            </a:r>
            <a:endParaRPr lang="en-US" sz="1200" dirty="0"/>
          </a:p>
        </p:txBody>
      </p:sp>
      <p:sp>
        <p:nvSpPr>
          <p:cNvPr id="25" name="Text 22"/>
          <p:cNvSpPr txBox="1"/>
          <p:nvPr/>
        </p:nvSpPr>
        <p:spPr>
          <a:xfrm>
            <a:off x="761695" y="6562649"/>
            <a:ext cx="762061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kern="0" spc="38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단가 비교가 곧 이익입니다</a:t>
            </a:r>
            <a:endParaRPr lang="en-US" sz="1100" dirty="0"/>
          </a:p>
        </p:txBody>
      </p:sp>
      <p:sp>
        <p:nvSpPr>
          <p:cNvPr id="26" name="Text 23"/>
          <p:cNvSpPr txBox="1"/>
          <p:nvPr/>
        </p:nvSpPr>
        <p:spPr>
          <a:xfrm>
            <a:off x="10953598" y="6562649"/>
            <a:ext cx="47640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06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5862"/>
            <a:ext cx="12191695" cy="6858000"/>
          </a:xfrm>
          <a:prstGeom prst="rect">
            <a:avLst/>
          </a:prstGeom>
          <a:solidFill>
            <a:srgbClr val="F6FAF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l="-20" r="-20"/>
          <a:stretch/>
        </p:blipFill>
        <p:spPr>
          <a:xfrm>
            <a:off x="3238805" y="2095805"/>
            <a:ext cx="5715000" cy="761695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761695" y="3143707"/>
            <a:ext cx="3314700" cy="3191256"/>
          </a:xfrm>
          <a:prstGeom prst="roundRect">
            <a:avLst>
              <a:gd name="adj" fmla="val 1369"/>
            </a:avLst>
          </a:prstGeom>
          <a:solidFill>
            <a:srgbClr val="FFFFFF"/>
          </a:solidFill>
          <a:ln w="12700">
            <a:solidFill>
              <a:srgbClr val="E0EAE5"/>
            </a:solidFill>
            <a:prstDash val="solid"/>
          </a:ln>
          <a:effectLst>
            <a:outerShdw blurRad="139700" dist="38100" dir="16200000" algn="bl" rotWithShape="0">
              <a:srgbClr val="0F3D2E">
                <a:alpha val="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5" name="Shape 2"/>
          <p:cNvSpPr/>
          <p:nvPr/>
        </p:nvSpPr>
        <p:spPr>
          <a:xfrm>
            <a:off x="761695" y="3143707"/>
            <a:ext cx="3314700" cy="38405"/>
          </a:xfrm>
          <a:prstGeom prst="roundRect">
            <a:avLst>
              <a:gd name="adj" fmla="val 113717"/>
            </a:avLst>
          </a:prstGeom>
          <a:solidFill>
            <a:srgbClr val="1FA67A"/>
          </a:solidFill>
          <a:ln w="12700">
            <a:solidFill>
              <a:srgbClr val="1FA67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" name="Shape 3"/>
          <p:cNvSpPr/>
          <p:nvPr/>
        </p:nvSpPr>
        <p:spPr>
          <a:xfrm>
            <a:off x="4438498" y="3143707"/>
            <a:ext cx="3314700" cy="3191256"/>
          </a:xfrm>
          <a:prstGeom prst="roundRect">
            <a:avLst>
              <a:gd name="adj" fmla="val 1369"/>
            </a:avLst>
          </a:prstGeom>
          <a:solidFill>
            <a:srgbClr val="FFFFFF"/>
          </a:solidFill>
          <a:ln w="12700">
            <a:solidFill>
              <a:srgbClr val="E0EAE5"/>
            </a:solidFill>
            <a:prstDash val="solid"/>
          </a:ln>
          <a:effectLst>
            <a:outerShdw blurRad="139700" dist="38100" dir="16200000" algn="bl" rotWithShape="0">
              <a:srgbClr val="0F3D2E">
                <a:alpha val="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7" name="Shape 4"/>
          <p:cNvSpPr/>
          <p:nvPr/>
        </p:nvSpPr>
        <p:spPr>
          <a:xfrm>
            <a:off x="4438498" y="3143707"/>
            <a:ext cx="3314700" cy="38405"/>
          </a:xfrm>
          <a:prstGeom prst="roundRect">
            <a:avLst>
              <a:gd name="adj" fmla="val 113717"/>
            </a:avLst>
          </a:prstGeom>
          <a:solidFill>
            <a:srgbClr val="1FA67A"/>
          </a:solidFill>
          <a:ln w="12700">
            <a:solidFill>
              <a:srgbClr val="1FA67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8" name="Shape 5"/>
          <p:cNvSpPr/>
          <p:nvPr/>
        </p:nvSpPr>
        <p:spPr>
          <a:xfrm>
            <a:off x="8115300" y="3143707"/>
            <a:ext cx="3314700" cy="3191256"/>
          </a:xfrm>
          <a:prstGeom prst="roundRect">
            <a:avLst>
              <a:gd name="adj" fmla="val 1369"/>
            </a:avLst>
          </a:prstGeom>
          <a:solidFill>
            <a:srgbClr val="FFFFFF"/>
          </a:solidFill>
          <a:ln w="12700">
            <a:solidFill>
              <a:srgbClr val="E0EAE5"/>
            </a:solidFill>
            <a:prstDash val="solid"/>
          </a:ln>
          <a:effectLst>
            <a:outerShdw blurRad="139700" dist="38100" dir="16200000" algn="bl" rotWithShape="0">
              <a:srgbClr val="0F3D2E">
                <a:alpha val="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9" name="Shape 6"/>
          <p:cNvSpPr/>
          <p:nvPr/>
        </p:nvSpPr>
        <p:spPr>
          <a:xfrm>
            <a:off x="8115300" y="3143707"/>
            <a:ext cx="3314700" cy="38405"/>
          </a:xfrm>
          <a:prstGeom prst="roundRect">
            <a:avLst>
              <a:gd name="adj" fmla="val 113717"/>
            </a:avLst>
          </a:prstGeom>
          <a:solidFill>
            <a:srgbClr val="1FA67A"/>
          </a:solidFill>
          <a:ln w="12700">
            <a:solidFill>
              <a:srgbClr val="1FA67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0" name="Shape 7"/>
          <p:cNvSpPr/>
          <p:nvPr/>
        </p:nvSpPr>
        <p:spPr>
          <a:xfrm>
            <a:off x="0" y="6476695"/>
            <a:ext cx="12191695" cy="381305"/>
          </a:xfrm>
          <a:prstGeom prst="rect">
            <a:avLst/>
          </a:prstGeom>
          <a:solidFill>
            <a:srgbClr val="1FA67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1" name="Text 8"/>
          <p:cNvSpPr txBox="1"/>
          <p:nvPr/>
        </p:nvSpPr>
        <p:spPr>
          <a:xfrm>
            <a:off x="761695" y="381305"/>
            <a:ext cx="28575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75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BK Energy</a:t>
            </a:r>
            <a:endParaRPr lang="en-US" sz="1200" dirty="0"/>
          </a:p>
        </p:txBody>
      </p:sp>
      <p:sp>
        <p:nvSpPr>
          <p:cNvPr id="12" name="Text 9"/>
          <p:cNvSpPr txBox="1"/>
          <p:nvPr/>
        </p:nvSpPr>
        <p:spPr>
          <a:xfrm>
            <a:off x="761695" y="761695"/>
            <a:ext cx="1066830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kern="0" spc="-75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시세 변동에 흔들리지 않습니다 — 자사 직수거 구조가 만드는 단가 안정화 역량</a:t>
            </a:r>
            <a:endParaRPr lang="en-US" sz="2200" dirty="0"/>
          </a:p>
        </p:txBody>
      </p:sp>
      <p:sp>
        <p:nvSpPr>
          <p:cNvPr id="13" name="Text 10"/>
          <p:cNvSpPr txBox="1"/>
          <p:nvPr/>
        </p:nvSpPr>
        <p:spPr>
          <a:xfrm>
            <a:off x="761695" y="1524305"/>
            <a:ext cx="10668305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kern="0" spc="-37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내수·수출 시세 실시간 비교로 고점 매입 방지</a:t>
            </a:r>
            <a:endParaRPr lang="en-US" sz="1500" dirty="0"/>
          </a:p>
        </p:txBody>
      </p:sp>
      <p:sp>
        <p:nvSpPr>
          <p:cNvPr id="14" name="Text 11"/>
          <p:cNvSpPr txBox="1"/>
          <p:nvPr/>
        </p:nvSpPr>
        <p:spPr>
          <a:xfrm>
            <a:off x="3429000" y="2286000"/>
            <a:ext cx="533461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100" b="1" kern="0" spc="75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월 1,000톤 직수거 실적</a:t>
            </a:r>
            <a:endParaRPr lang="en-US" sz="2100" dirty="0"/>
          </a:p>
        </p:txBody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5451" y="3486607"/>
            <a:ext cx="267005" cy="267005"/>
          </a:xfrm>
          <a:prstGeom prst="rect">
            <a:avLst/>
          </a:prstGeom>
        </p:spPr>
      </p:pic>
      <p:sp>
        <p:nvSpPr>
          <p:cNvPr id="16" name="Text 12"/>
          <p:cNvSpPr txBox="1"/>
          <p:nvPr/>
        </p:nvSpPr>
        <p:spPr>
          <a:xfrm>
            <a:off x="1095451" y="4000500"/>
            <a:ext cx="2677363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A67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01 </a:t>
            </a:r>
            <a:r>
              <a:rPr lang="en-US" sz="1300" b="1" dirty="0" err="1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고정</a:t>
            </a:r>
            <a:r>
              <a:rPr lang="en-US" sz="13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단가 전략</a:t>
            </a:r>
            <a:endParaRPr lang="en-US" sz="1300" dirty="0"/>
          </a:p>
        </p:txBody>
      </p:sp>
      <p:sp>
        <p:nvSpPr>
          <p:cNvPr id="17" name="Text 13"/>
          <p:cNvSpPr txBox="1"/>
          <p:nvPr/>
        </p:nvSpPr>
        <p:spPr>
          <a:xfrm>
            <a:off x="1285646" y="4476902"/>
            <a:ext cx="2486254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내수·수출 시세 상시 비교</a:t>
            </a:r>
            <a:endParaRPr lang="en-US" sz="1200" dirty="0"/>
          </a:p>
        </p:txBody>
      </p:sp>
      <p:sp>
        <p:nvSpPr>
          <p:cNvPr id="18" name="Text 14"/>
          <p:cNvSpPr txBox="1"/>
          <p:nvPr/>
        </p:nvSpPr>
        <p:spPr>
          <a:xfrm>
            <a:off x="1285646" y="4781398"/>
            <a:ext cx="2486254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고점 구간 사전 식별</a:t>
            </a:r>
            <a:endParaRPr lang="en-US" sz="1200" dirty="0"/>
          </a:p>
        </p:txBody>
      </p:sp>
      <p:sp>
        <p:nvSpPr>
          <p:cNvPr id="19" name="Text 15"/>
          <p:cNvSpPr txBox="1"/>
          <p:nvPr/>
        </p:nvSpPr>
        <p:spPr>
          <a:xfrm>
            <a:off x="1285646" y="5086807"/>
            <a:ext cx="2486254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매입 타이밍 최적화</a:t>
            </a:r>
            <a:endParaRPr lang="en-US" sz="1200" dirty="0"/>
          </a:p>
        </p:txBody>
      </p:sp>
      <p:pic>
        <p:nvPicPr>
          <p:cNvPr id="20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772254" y="3486607"/>
            <a:ext cx="333756" cy="267005"/>
          </a:xfrm>
          <a:prstGeom prst="rect">
            <a:avLst/>
          </a:prstGeom>
        </p:spPr>
      </p:pic>
      <p:sp>
        <p:nvSpPr>
          <p:cNvPr id="21" name="Text 16"/>
          <p:cNvSpPr txBox="1"/>
          <p:nvPr/>
        </p:nvSpPr>
        <p:spPr>
          <a:xfrm>
            <a:off x="4772254" y="3928263"/>
            <a:ext cx="2677363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A67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02 </a:t>
            </a:r>
            <a:r>
              <a:rPr lang="en-US" sz="1300" b="1" dirty="0" err="1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직수거로</a:t>
            </a:r>
            <a:r>
              <a:rPr lang="en-US" sz="13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</a:t>
            </a:r>
            <a:r>
              <a:rPr lang="en-US" sz="1300" b="1" dirty="0" err="1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중간</a:t>
            </a:r>
            <a:r>
              <a:rPr lang="en-US" sz="13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</a:t>
            </a:r>
            <a:r>
              <a:rPr lang="en-US" sz="1300" b="1" dirty="0" err="1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마진</a:t>
            </a:r>
            <a:r>
              <a:rPr lang="en-US" sz="1300" dirty="0"/>
              <a:t> </a:t>
            </a:r>
            <a:r>
              <a:rPr lang="en-US" sz="1300" b="1" dirty="0" err="1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구조적</a:t>
            </a:r>
            <a:r>
              <a:rPr lang="en-US" sz="13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제거</a:t>
            </a:r>
            <a:endParaRPr lang="en-US" sz="1300" dirty="0"/>
          </a:p>
        </p:txBody>
      </p:sp>
      <p:sp>
        <p:nvSpPr>
          <p:cNvPr id="22" name="Text 17"/>
          <p:cNvSpPr txBox="1"/>
          <p:nvPr/>
        </p:nvSpPr>
        <p:spPr>
          <a:xfrm>
            <a:off x="4962449" y="4667098"/>
            <a:ext cx="2486254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 err="1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기존</a:t>
            </a:r>
            <a:r>
              <a:rPr lang="en-US" sz="12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</a:t>
            </a:r>
            <a:r>
              <a:rPr lang="en-US" sz="1200" dirty="0" err="1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수수료</a:t>
            </a:r>
            <a:r>
              <a:rPr lang="en-US" sz="12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100% 내재화</a:t>
            </a:r>
            <a:endParaRPr lang="en-US" sz="1200" dirty="0"/>
          </a:p>
        </p:txBody>
      </p:sp>
      <p:sp>
        <p:nvSpPr>
          <p:cNvPr id="23" name="Text 18"/>
          <p:cNvSpPr txBox="1"/>
          <p:nvPr/>
        </p:nvSpPr>
        <p:spPr>
          <a:xfrm>
            <a:off x="4962449" y="4972507"/>
            <a:ext cx="2486254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 err="1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전문기사</a:t>
            </a:r>
            <a:r>
              <a:rPr lang="en-US" sz="12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120팀 직접 수거</a:t>
            </a:r>
            <a:endParaRPr lang="en-US" sz="1200" dirty="0"/>
          </a:p>
        </p:txBody>
      </p:sp>
      <p:pic>
        <p:nvPicPr>
          <p:cNvPr id="24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449056" y="3486607"/>
            <a:ext cx="200254" cy="267005"/>
          </a:xfrm>
          <a:prstGeom prst="rect">
            <a:avLst/>
          </a:prstGeom>
        </p:spPr>
      </p:pic>
      <p:sp>
        <p:nvSpPr>
          <p:cNvPr id="25" name="Text 19"/>
          <p:cNvSpPr txBox="1"/>
          <p:nvPr/>
        </p:nvSpPr>
        <p:spPr>
          <a:xfrm>
            <a:off x="8449056" y="3995928"/>
            <a:ext cx="2677363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A67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03 </a:t>
            </a:r>
            <a:r>
              <a:rPr lang="en-US" sz="1300" b="1" dirty="0" err="1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안정적</a:t>
            </a:r>
            <a:r>
              <a:rPr lang="en-US" sz="13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공급가 제시</a:t>
            </a:r>
            <a:endParaRPr lang="en-US" sz="1300" dirty="0"/>
          </a:p>
        </p:txBody>
      </p:sp>
      <p:sp>
        <p:nvSpPr>
          <p:cNvPr id="26" name="Text 20"/>
          <p:cNvSpPr txBox="1"/>
          <p:nvPr/>
        </p:nvSpPr>
        <p:spPr>
          <a:xfrm>
            <a:off x="8639251" y="4476902"/>
            <a:ext cx="2486254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예측 가능한 매입 단가</a:t>
            </a:r>
            <a:endParaRPr lang="en-US" sz="1200" dirty="0"/>
          </a:p>
        </p:txBody>
      </p:sp>
      <p:sp>
        <p:nvSpPr>
          <p:cNvPr id="27" name="Text 21"/>
          <p:cNvSpPr txBox="1"/>
          <p:nvPr/>
        </p:nvSpPr>
        <p:spPr>
          <a:xfrm>
            <a:off x="8639251" y="4781398"/>
            <a:ext cx="2486254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수요처에 합리적 장기 공급가 제시</a:t>
            </a:r>
            <a:endParaRPr lang="en-US" sz="1200" dirty="0"/>
          </a:p>
        </p:txBody>
      </p:sp>
      <p:sp>
        <p:nvSpPr>
          <p:cNvPr id="28" name="Text 22"/>
          <p:cNvSpPr txBox="1"/>
          <p:nvPr/>
        </p:nvSpPr>
        <p:spPr>
          <a:xfrm>
            <a:off x="8639251" y="5086807"/>
            <a:ext cx="2486254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장기 계약 체결</a:t>
            </a:r>
            <a:endParaRPr lang="en-US" sz="1200" dirty="0"/>
          </a:p>
        </p:txBody>
      </p:sp>
      <p:sp>
        <p:nvSpPr>
          <p:cNvPr id="29" name="Text 23"/>
          <p:cNvSpPr txBox="1"/>
          <p:nvPr/>
        </p:nvSpPr>
        <p:spPr>
          <a:xfrm>
            <a:off x="761695" y="6562649"/>
            <a:ext cx="762061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kern="0" spc="38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우리는 시장이 아닌 구조로 이깁니다</a:t>
            </a:r>
            <a:endParaRPr lang="en-US" sz="1100" dirty="0"/>
          </a:p>
        </p:txBody>
      </p:sp>
      <p:sp>
        <p:nvSpPr>
          <p:cNvPr id="30" name="Text 24"/>
          <p:cNvSpPr txBox="1"/>
          <p:nvPr/>
        </p:nvSpPr>
        <p:spPr>
          <a:xfrm>
            <a:off x="10953598" y="6562649"/>
            <a:ext cx="47640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07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6FAF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761695" y="1380744"/>
            <a:ext cx="10668305" cy="381305"/>
          </a:xfrm>
          <a:prstGeom prst="roundRect">
            <a:avLst>
              <a:gd name="adj" fmla="val 95923"/>
            </a:avLst>
          </a:prstGeom>
          <a:solidFill>
            <a:srgbClr val="0F3D2E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139700" dist="38100" dir="16200000" algn="bl" rotWithShape="0">
              <a:srgbClr val="0F3D2E">
                <a:alpha val="10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4" name="Shape 2"/>
          <p:cNvSpPr/>
          <p:nvPr/>
        </p:nvSpPr>
        <p:spPr>
          <a:xfrm>
            <a:off x="761695" y="1904695"/>
            <a:ext cx="3448202" cy="3476549"/>
          </a:xfrm>
          <a:prstGeom prst="roundRect">
            <a:avLst>
              <a:gd name="adj" fmla="val 1172"/>
            </a:avLst>
          </a:prstGeom>
          <a:solidFill>
            <a:srgbClr val="FFFFFF"/>
          </a:solidFill>
          <a:ln w="12700">
            <a:solidFill>
              <a:srgbClr val="E0EAE5"/>
            </a:solidFill>
            <a:prstDash val="solid"/>
          </a:ln>
          <a:effectLst>
            <a:outerShdw blurRad="139700" dist="38100" dir="16200000" algn="bl" rotWithShape="0">
              <a:srgbClr val="0F3D2E">
                <a:alpha val="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5" name="Shape 3"/>
          <p:cNvSpPr/>
          <p:nvPr/>
        </p:nvSpPr>
        <p:spPr>
          <a:xfrm>
            <a:off x="761695" y="1904695"/>
            <a:ext cx="3448202" cy="38405"/>
          </a:xfrm>
          <a:prstGeom prst="roundRect">
            <a:avLst>
              <a:gd name="adj" fmla="val 105235"/>
            </a:avLst>
          </a:prstGeom>
          <a:solidFill>
            <a:srgbClr val="1FA67A"/>
          </a:solidFill>
          <a:ln w="12700">
            <a:solidFill>
              <a:srgbClr val="1FA67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" name="Shape 4"/>
          <p:cNvSpPr/>
          <p:nvPr/>
        </p:nvSpPr>
        <p:spPr>
          <a:xfrm>
            <a:off x="4381805" y="1904695"/>
            <a:ext cx="3448202" cy="3476549"/>
          </a:xfrm>
          <a:prstGeom prst="roundRect">
            <a:avLst>
              <a:gd name="adj" fmla="val 1172"/>
            </a:avLst>
          </a:prstGeom>
          <a:solidFill>
            <a:srgbClr val="FFFFFF"/>
          </a:solidFill>
          <a:ln w="12700">
            <a:solidFill>
              <a:srgbClr val="E0EAE5"/>
            </a:solidFill>
            <a:prstDash val="solid"/>
          </a:ln>
          <a:effectLst>
            <a:outerShdw blurRad="139700" dist="38100" dir="16200000" algn="bl" rotWithShape="0">
              <a:srgbClr val="0F3D2E">
                <a:alpha val="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7" name="Shape 5"/>
          <p:cNvSpPr/>
          <p:nvPr/>
        </p:nvSpPr>
        <p:spPr>
          <a:xfrm>
            <a:off x="4381805" y="1904695"/>
            <a:ext cx="3448202" cy="38405"/>
          </a:xfrm>
          <a:prstGeom prst="roundRect">
            <a:avLst>
              <a:gd name="adj" fmla="val 105235"/>
            </a:avLst>
          </a:prstGeom>
          <a:solidFill>
            <a:srgbClr val="1FA67A"/>
          </a:solidFill>
          <a:ln w="12700">
            <a:solidFill>
              <a:srgbClr val="1FA67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rcRect l="-1" r="-1"/>
          <a:stretch/>
        </p:blipFill>
        <p:spPr>
          <a:xfrm>
            <a:off x="8001000" y="1904695"/>
            <a:ext cx="3448202" cy="3495751"/>
          </a:xfrm>
          <a:prstGeom prst="rect">
            <a:avLst/>
          </a:prstGeom>
        </p:spPr>
      </p:pic>
      <p:sp>
        <p:nvSpPr>
          <p:cNvPr id="9" name="Shape 6"/>
          <p:cNvSpPr/>
          <p:nvPr/>
        </p:nvSpPr>
        <p:spPr>
          <a:xfrm>
            <a:off x="761695" y="5524805"/>
            <a:ext cx="10687507" cy="780898"/>
          </a:xfrm>
          <a:prstGeom prst="roundRect">
            <a:avLst>
              <a:gd name="adj" fmla="val 22848"/>
            </a:avLst>
          </a:prstGeom>
          <a:solidFill>
            <a:srgbClr val="FFFFFF"/>
          </a:solidFill>
          <a:ln w="12700">
            <a:solidFill>
              <a:srgbClr val="E0EAE5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0" name="Shape 7"/>
          <p:cNvSpPr/>
          <p:nvPr/>
        </p:nvSpPr>
        <p:spPr>
          <a:xfrm>
            <a:off x="0" y="6476695"/>
            <a:ext cx="12191695" cy="381305"/>
          </a:xfrm>
          <a:prstGeom prst="rect">
            <a:avLst/>
          </a:prstGeom>
          <a:solidFill>
            <a:srgbClr val="1FA67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rcRect t="-37" b="-37"/>
          <a:stretch/>
        </p:blipFill>
        <p:spPr>
          <a:xfrm>
            <a:off x="10001707" y="1904695"/>
            <a:ext cx="1238098" cy="247802"/>
          </a:xfrm>
          <a:prstGeom prst="rect">
            <a:avLst/>
          </a:prstGeom>
        </p:spPr>
      </p:pic>
      <p:sp>
        <p:nvSpPr>
          <p:cNvPr id="12" name="Text 8"/>
          <p:cNvSpPr txBox="1"/>
          <p:nvPr/>
        </p:nvSpPr>
        <p:spPr>
          <a:xfrm>
            <a:off x="761695" y="381305"/>
            <a:ext cx="28575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75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BK Energy</a:t>
            </a:r>
            <a:endParaRPr lang="en-US" sz="1200" dirty="0"/>
          </a:p>
        </p:txBody>
      </p:sp>
      <p:sp>
        <p:nvSpPr>
          <p:cNvPr id="13" name="Text 9"/>
          <p:cNvSpPr txBox="1"/>
          <p:nvPr/>
        </p:nvSpPr>
        <p:spPr>
          <a:xfrm>
            <a:off x="761695" y="714146"/>
            <a:ext cx="10668305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500" b="1" kern="0" spc="-75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데이터가 신뢰가 되고, 신뢰가 인증이 됩니다</a:t>
            </a:r>
            <a:endParaRPr lang="en-US" sz="2500" dirty="0"/>
          </a:p>
        </p:txBody>
      </p:sp>
      <p:sp>
        <p:nvSpPr>
          <p:cNvPr id="14" name="Text 10"/>
          <p:cNvSpPr txBox="1"/>
          <p:nvPr/>
        </p:nvSpPr>
        <p:spPr>
          <a:xfrm>
            <a:off x="1143000" y="1457554"/>
            <a:ext cx="9906610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kern="0" spc="-37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위드북(앱) + 위드페이지(ERP) + 삼성전자 MES — 3중 디지털 관리 생태계</a:t>
            </a:r>
            <a:endParaRPr lang="en-US" sz="1300" dirty="0"/>
          </a:p>
        </p:txBody>
      </p:sp>
      <p:sp>
        <p:nvSpPr>
          <p:cNvPr id="15" name="Text 11"/>
          <p:cNvSpPr txBox="1"/>
          <p:nvPr/>
        </p:nvSpPr>
        <p:spPr>
          <a:xfrm>
            <a:off x="1190549" y="2095805"/>
            <a:ext cx="2810866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위드북 </a:t>
            </a:r>
            <a:r>
              <a:rPr lang="en-US" sz="1000" b="1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현장 전용 모바일 앱</a:t>
            </a:r>
            <a:endParaRPr lang="en-US" sz="1500" dirty="0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52805" y="2128723"/>
            <a:ext cx="142646" cy="190195"/>
          </a:xfrm>
          <a:prstGeom prst="rect">
            <a:avLst/>
          </a:prstGeom>
        </p:spPr>
      </p:pic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rcRect b="76912"/>
          <a:stretch/>
        </p:blipFill>
        <p:spPr>
          <a:xfrm>
            <a:off x="1143000" y="2476195"/>
            <a:ext cx="2667305" cy="1333195"/>
          </a:xfrm>
          <a:prstGeom prst="rect">
            <a:avLst/>
          </a:prstGeom>
        </p:spPr>
      </p:pic>
      <p:sp>
        <p:nvSpPr>
          <p:cNvPr id="18" name="Text 12"/>
          <p:cNvSpPr txBox="1"/>
          <p:nvPr/>
        </p:nvSpPr>
        <p:spPr>
          <a:xfrm>
            <a:off x="1143000" y="3952951"/>
            <a:ext cx="2857500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공급자(수거) 현장 실시간 거래 관리</a:t>
            </a:r>
            <a:endParaRPr lang="en-US" sz="1100" dirty="0"/>
          </a:p>
        </p:txBody>
      </p:sp>
      <p:sp>
        <p:nvSpPr>
          <p:cNvPr id="19" name="Text 13"/>
          <p:cNvSpPr txBox="1"/>
          <p:nvPr/>
        </p:nvSpPr>
        <p:spPr>
          <a:xfrm>
            <a:off x="1143000" y="4238244"/>
            <a:ext cx="2857500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물류 전 과정 이력 추적</a:t>
            </a:r>
            <a:endParaRPr lang="en-US" sz="1100" dirty="0"/>
          </a:p>
        </p:txBody>
      </p:sp>
      <p:sp>
        <p:nvSpPr>
          <p:cNvPr id="20" name="Text 14"/>
          <p:cNvSpPr txBox="1"/>
          <p:nvPr/>
        </p:nvSpPr>
        <p:spPr>
          <a:xfrm>
            <a:off x="1143000" y="4524451"/>
            <a:ext cx="2857500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ISCC 인증 증빙 자동 생성</a:t>
            </a:r>
            <a:endParaRPr lang="en-US" sz="1100" dirty="0"/>
          </a:p>
        </p:txBody>
      </p:sp>
      <p:sp>
        <p:nvSpPr>
          <p:cNvPr id="21" name="Text 15"/>
          <p:cNvSpPr txBox="1"/>
          <p:nvPr/>
        </p:nvSpPr>
        <p:spPr>
          <a:xfrm>
            <a:off x="4858207" y="2095805"/>
            <a:ext cx="3166567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위드페이지 </a:t>
            </a:r>
            <a:r>
              <a:rPr lang="en-US" sz="1000" b="1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실시간 ERP 대시보드</a:t>
            </a:r>
            <a:endParaRPr lang="en-US" sz="1500" dirty="0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572000" y="2128723"/>
            <a:ext cx="190195" cy="190195"/>
          </a:xfrm>
          <a:prstGeom prst="rect">
            <a:avLst/>
          </a:prstGeom>
        </p:spPr>
      </p:pic>
      <p:pic>
        <p:nvPicPr>
          <p:cNvPr id="23" name="Image 5" descr="preencoded.png"/>
          <p:cNvPicPr>
            <a:picLocks noChangeAspect="1"/>
          </p:cNvPicPr>
          <p:nvPr/>
        </p:nvPicPr>
        <p:blipFill>
          <a:blip r:embed="rId8"/>
          <a:srcRect r="5827"/>
          <a:stretch/>
        </p:blipFill>
        <p:spPr>
          <a:xfrm>
            <a:off x="4762195" y="2476195"/>
            <a:ext cx="2667305" cy="1333195"/>
          </a:xfrm>
          <a:prstGeom prst="rect">
            <a:avLst/>
          </a:prstGeom>
        </p:spPr>
      </p:pic>
      <p:sp>
        <p:nvSpPr>
          <p:cNvPr id="24" name="Text 16"/>
          <p:cNvSpPr txBox="1"/>
          <p:nvPr/>
        </p:nvSpPr>
        <p:spPr>
          <a:xfrm>
            <a:off x="4762195" y="3952951"/>
            <a:ext cx="2857500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MASS BALANCE 리포트·기사 수수신청</a:t>
            </a:r>
            <a:endParaRPr lang="en-US" sz="1100" dirty="0"/>
          </a:p>
        </p:txBody>
      </p:sp>
      <p:sp>
        <p:nvSpPr>
          <p:cNvPr id="25" name="Text 17"/>
          <p:cNvSpPr txBox="1"/>
          <p:nvPr/>
        </p:nvSpPr>
        <p:spPr>
          <a:xfrm>
            <a:off x="4762195" y="4238244"/>
            <a:ext cx="2857500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재고 승인/배차 통합 관리</a:t>
            </a:r>
            <a:endParaRPr lang="en-US" sz="1100" dirty="0"/>
          </a:p>
        </p:txBody>
      </p:sp>
      <p:sp>
        <p:nvSpPr>
          <p:cNvPr id="26" name="Text 18"/>
          <p:cNvSpPr txBox="1"/>
          <p:nvPr/>
        </p:nvSpPr>
        <p:spPr>
          <a:xfrm>
            <a:off x="4762195" y="4524451"/>
            <a:ext cx="2857500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ISCC 인증 관리 플랫폼</a:t>
            </a:r>
            <a:endParaRPr lang="en-US" sz="1100" dirty="0"/>
          </a:p>
        </p:txBody>
      </p:sp>
      <p:sp>
        <p:nvSpPr>
          <p:cNvPr id="27" name="Text 19"/>
          <p:cNvSpPr txBox="1"/>
          <p:nvPr/>
        </p:nvSpPr>
        <p:spPr>
          <a:xfrm>
            <a:off x="10001707" y="1933956"/>
            <a:ext cx="1239012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SAMSUNG 협력</a:t>
            </a:r>
            <a:endParaRPr lang="en-US" sz="800" dirty="0"/>
          </a:p>
        </p:txBody>
      </p:sp>
      <p:sp>
        <p:nvSpPr>
          <p:cNvPr id="28" name="Text 20"/>
          <p:cNvSpPr txBox="1"/>
          <p:nvPr/>
        </p:nvSpPr>
        <p:spPr>
          <a:xfrm>
            <a:off x="8505749" y="2095805"/>
            <a:ext cx="1686154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삼성전자 MES</a:t>
            </a:r>
            <a:endParaRPr lang="en-US" sz="1500" dirty="0"/>
          </a:p>
        </p:txBody>
      </p:sp>
      <p:pic>
        <p:nvPicPr>
          <p:cNvPr id="29" name="Image 6" descr="preencoded.png"/>
          <p:cNvPicPr>
            <a:picLocks noChangeAspect="1"/>
          </p:cNvPicPr>
          <p:nvPr/>
        </p:nvPicPr>
        <p:blipFill>
          <a:blip r:embed="rId9"/>
          <a:srcRect l="-1282" r="-1282"/>
          <a:stretch/>
        </p:blipFill>
        <p:spPr>
          <a:xfrm>
            <a:off x="8191195" y="2128723"/>
            <a:ext cx="219456" cy="190195"/>
          </a:xfrm>
          <a:prstGeom prst="rect">
            <a:avLst/>
          </a:prstGeom>
        </p:spPr>
      </p:pic>
      <p:pic>
        <p:nvPicPr>
          <p:cNvPr id="30" name="Image 7" descr="preencoded.png"/>
          <p:cNvPicPr>
            <a:picLocks noChangeAspect="1"/>
          </p:cNvPicPr>
          <p:nvPr/>
        </p:nvPicPr>
        <p:blipFill>
          <a:blip r:embed="rId10"/>
          <a:srcRect b="11142"/>
          <a:stretch/>
        </p:blipFill>
        <p:spPr>
          <a:xfrm>
            <a:off x="8382305" y="2476195"/>
            <a:ext cx="2667305" cy="1333195"/>
          </a:xfrm>
          <a:prstGeom prst="rect">
            <a:avLst/>
          </a:prstGeom>
        </p:spPr>
      </p:pic>
      <p:sp>
        <p:nvSpPr>
          <p:cNvPr id="31" name="Text 21"/>
          <p:cNvSpPr txBox="1"/>
          <p:nvPr/>
        </p:nvSpPr>
        <p:spPr>
          <a:xfrm>
            <a:off x="8382305" y="3952951"/>
            <a:ext cx="2857500" cy="5431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"MES 구축, 공정 자동화로 데이터 기반 개선" — 서봉환 삼성전자 멘토</a:t>
            </a:r>
            <a:endParaRPr lang="en-US" sz="1100" dirty="0"/>
          </a:p>
        </p:txBody>
      </p:sp>
      <p:sp>
        <p:nvSpPr>
          <p:cNvPr id="32" name="Text 22"/>
          <p:cNvSpPr txBox="1"/>
          <p:nvPr/>
        </p:nvSpPr>
        <p:spPr>
          <a:xfrm>
            <a:off x="8382305" y="4496105"/>
            <a:ext cx="285750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2026년 3월 가</a:t>
            </a:r>
            <a:r>
              <a:rPr lang="ko-KR" altLang="en-US" sz="11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동 시작</a:t>
            </a:r>
            <a:endParaRPr lang="en-US" sz="1100" dirty="0"/>
          </a:p>
        </p:txBody>
      </p:sp>
      <p:sp>
        <p:nvSpPr>
          <p:cNvPr id="33" name="Text 23"/>
          <p:cNvSpPr txBox="1"/>
          <p:nvPr/>
        </p:nvSpPr>
        <p:spPr>
          <a:xfrm>
            <a:off x="8382305" y="4767682"/>
            <a:ext cx="285750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1FA67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생산성 20%+ 향상 기대</a:t>
            </a:r>
            <a:endParaRPr lang="en-US" sz="1100" dirty="0"/>
          </a:p>
        </p:txBody>
      </p:sp>
      <p:sp>
        <p:nvSpPr>
          <p:cNvPr id="34" name="Text 24"/>
          <p:cNvSpPr txBox="1"/>
          <p:nvPr/>
        </p:nvSpPr>
        <p:spPr>
          <a:xfrm>
            <a:off x="1314907" y="5762549"/>
            <a:ext cx="1734617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삼성 MES 도입 효과</a:t>
            </a:r>
            <a:endParaRPr lang="en-US" sz="1300" dirty="0"/>
          </a:p>
        </p:txBody>
      </p:sp>
      <p:pic>
        <p:nvPicPr>
          <p:cNvPr id="35" name="Image 8" descr="preencoded.png"/>
          <p:cNvPicPr>
            <a:picLocks noChangeAspect="1"/>
          </p:cNvPicPr>
          <p:nvPr/>
        </p:nvPicPr>
        <p:blipFill>
          <a:blip r:embed="rId11"/>
          <a:srcRect t="-842" b="-842"/>
          <a:stretch/>
        </p:blipFill>
        <p:spPr>
          <a:xfrm>
            <a:off x="1047902" y="5812841"/>
            <a:ext cx="190195" cy="171907"/>
          </a:xfrm>
          <a:prstGeom prst="rect">
            <a:avLst/>
          </a:prstGeom>
        </p:spPr>
      </p:pic>
      <p:pic>
        <p:nvPicPr>
          <p:cNvPr id="36" name="Image 9" descr="preencoded.png"/>
          <p:cNvPicPr>
            <a:picLocks noChangeAspect="1"/>
          </p:cNvPicPr>
          <p:nvPr/>
        </p:nvPicPr>
        <p:blipFill>
          <a:blip r:embed="rId12"/>
          <a:srcRect l="-9" r="-9"/>
          <a:stretch/>
        </p:blipFill>
        <p:spPr>
          <a:xfrm>
            <a:off x="3047695" y="5572354"/>
            <a:ext cx="7619695" cy="666598"/>
          </a:xfrm>
          <a:prstGeom prst="rect">
            <a:avLst/>
          </a:prstGeom>
        </p:spPr>
      </p:pic>
      <p:sp>
        <p:nvSpPr>
          <p:cNvPr id="37" name="Text 25"/>
          <p:cNvSpPr txBox="1"/>
          <p:nvPr/>
        </p:nvSpPr>
        <p:spPr>
          <a:xfrm>
            <a:off x="761695" y="6562649"/>
            <a:ext cx="762061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kern="0" spc="38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디지털이 곧 인증입니다</a:t>
            </a:r>
            <a:endParaRPr lang="en-US" sz="1100" dirty="0"/>
          </a:p>
        </p:txBody>
      </p:sp>
      <p:sp>
        <p:nvSpPr>
          <p:cNvPr id="38" name="Text 26"/>
          <p:cNvSpPr txBox="1"/>
          <p:nvPr/>
        </p:nvSpPr>
        <p:spPr>
          <a:xfrm>
            <a:off x="10953598" y="6562649"/>
            <a:ext cx="47640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08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C9F70-5781-11C5-5620-1BA518357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2C740283-291E-867F-B3DA-5981A67E6F87}"/>
              </a:ext>
            </a:extLst>
          </p:cNvPr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6FAF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B8119F69-A0D3-8022-D8B7-DEE8704A20A2}"/>
              </a:ext>
            </a:extLst>
          </p:cNvPr>
          <p:cNvSpPr/>
          <p:nvPr/>
        </p:nvSpPr>
        <p:spPr>
          <a:xfrm>
            <a:off x="761695" y="1390802"/>
            <a:ext cx="57607" cy="267005"/>
          </a:xfrm>
          <a:prstGeom prst="rect">
            <a:avLst/>
          </a:prstGeom>
          <a:solidFill>
            <a:srgbClr val="1FA67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50B6183E-EB89-2EF3-2614-4ACE5060AA32}"/>
              </a:ext>
            </a:extLst>
          </p:cNvPr>
          <p:cNvSpPr/>
          <p:nvPr/>
        </p:nvSpPr>
        <p:spPr>
          <a:xfrm>
            <a:off x="761695" y="2048256"/>
            <a:ext cx="10687507" cy="1495044"/>
          </a:xfrm>
          <a:prstGeom prst="roundRect">
            <a:avLst>
              <a:gd name="adj" fmla="val 9350"/>
            </a:avLst>
          </a:prstGeom>
          <a:solidFill>
            <a:srgbClr val="F0F0F0"/>
          </a:solidFill>
          <a:ln w="12700">
            <a:solidFill>
              <a:srgbClr val="D9D9D9"/>
            </a:solidFill>
            <a:prstDash val="solid"/>
          </a:ln>
          <a:effectLst>
            <a:outerShdw blurRad="1143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pic>
        <p:nvPicPr>
          <p:cNvPr id="5" name="Image 0" descr="preencoded.png">
            <a:extLst>
              <a:ext uri="{FF2B5EF4-FFF2-40B4-BE49-F238E27FC236}">
                <a16:creationId xmlns:a16="http://schemas.microsoft.com/office/drawing/2014/main" id="{CD440150-FD78-BACD-22D9-0F2728C0C9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0" r="-10"/>
          <a:stretch/>
        </p:blipFill>
        <p:spPr>
          <a:xfrm>
            <a:off x="761695" y="3666744"/>
            <a:ext cx="10705795" cy="1609344"/>
          </a:xfrm>
          <a:prstGeom prst="rect">
            <a:avLst/>
          </a:prstGeom>
        </p:spPr>
      </p:pic>
      <p:sp>
        <p:nvSpPr>
          <p:cNvPr id="6" name="Shape 3">
            <a:extLst>
              <a:ext uri="{FF2B5EF4-FFF2-40B4-BE49-F238E27FC236}">
                <a16:creationId xmlns:a16="http://schemas.microsoft.com/office/drawing/2014/main" id="{95123F59-7588-AA5C-5054-52DA47AFE261}"/>
              </a:ext>
            </a:extLst>
          </p:cNvPr>
          <p:cNvSpPr/>
          <p:nvPr/>
        </p:nvSpPr>
        <p:spPr>
          <a:xfrm>
            <a:off x="761695" y="5477256"/>
            <a:ext cx="3448202" cy="733349"/>
          </a:xfrm>
          <a:prstGeom prst="roundRect">
            <a:avLst>
              <a:gd name="adj" fmla="val 121450"/>
            </a:avLst>
          </a:prstGeom>
          <a:solidFill>
            <a:srgbClr val="FFFFFF"/>
          </a:solidFill>
          <a:ln w="12700">
            <a:solidFill>
              <a:srgbClr val="C9F2E3"/>
            </a:solidFill>
            <a:prstDash val="solid"/>
          </a:ln>
          <a:effectLst>
            <a:outerShdw blurRad="114300" dist="38100" dir="16200000" algn="bl" rotWithShape="0">
              <a:srgbClr val="0F3D2E">
                <a:alpha val="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7" name="Shape 4">
            <a:extLst>
              <a:ext uri="{FF2B5EF4-FFF2-40B4-BE49-F238E27FC236}">
                <a16:creationId xmlns:a16="http://schemas.microsoft.com/office/drawing/2014/main" id="{A447B46B-3EC3-A156-9D7F-ABB12CE8A729}"/>
              </a:ext>
            </a:extLst>
          </p:cNvPr>
          <p:cNvSpPr/>
          <p:nvPr/>
        </p:nvSpPr>
        <p:spPr>
          <a:xfrm>
            <a:off x="4381805" y="5477256"/>
            <a:ext cx="3448202" cy="733349"/>
          </a:xfrm>
          <a:prstGeom prst="roundRect">
            <a:avLst>
              <a:gd name="adj" fmla="val 121450"/>
            </a:avLst>
          </a:prstGeom>
          <a:solidFill>
            <a:srgbClr val="FFFFFF"/>
          </a:solidFill>
          <a:ln w="12700">
            <a:solidFill>
              <a:srgbClr val="C9F2E3"/>
            </a:solidFill>
            <a:prstDash val="solid"/>
          </a:ln>
          <a:effectLst>
            <a:outerShdw blurRad="114300" dist="38100" dir="16200000" algn="bl" rotWithShape="0">
              <a:srgbClr val="0F3D2E">
                <a:alpha val="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8" name="Shape 5">
            <a:extLst>
              <a:ext uri="{FF2B5EF4-FFF2-40B4-BE49-F238E27FC236}">
                <a16:creationId xmlns:a16="http://schemas.microsoft.com/office/drawing/2014/main" id="{BDD37E72-CEF0-80B5-8902-712726D98C8B}"/>
              </a:ext>
            </a:extLst>
          </p:cNvPr>
          <p:cNvSpPr/>
          <p:nvPr/>
        </p:nvSpPr>
        <p:spPr>
          <a:xfrm>
            <a:off x="8001000" y="5477256"/>
            <a:ext cx="3448202" cy="733349"/>
          </a:xfrm>
          <a:prstGeom prst="roundRect">
            <a:avLst>
              <a:gd name="adj" fmla="val 121450"/>
            </a:avLst>
          </a:prstGeom>
          <a:solidFill>
            <a:srgbClr val="FFFFFF"/>
          </a:solidFill>
          <a:ln w="12700">
            <a:solidFill>
              <a:srgbClr val="C9F2E3"/>
            </a:solidFill>
            <a:prstDash val="solid"/>
          </a:ln>
          <a:effectLst>
            <a:outerShdw blurRad="114300" dist="38100" dir="16200000" algn="bl" rotWithShape="0">
              <a:srgbClr val="0F3D2E">
                <a:alpha val="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9" name="Shape 6">
            <a:extLst>
              <a:ext uri="{FF2B5EF4-FFF2-40B4-BE49-F238E27FC236}">
                <a16:creationId xmlns:a16="http://schemas.microsoft.com/office/drawing/2014/main" id="{28EC95E6-E3A8-1FF8-BECE-85C98D940313}"/>
              </a:ext>
            </a:extLst>
          </p:cNvPr>
          <p:cNvSpPr/>
          <p:nvPr/>
        </p:nvSpPr>
        <p:spPr>
          <a:xfrm>
            <a:off x="1047902" y="2619756"/>
            <a:ext cx="1543507" cy="590702"/>
          </a:xfrm>
          <a:prstGeom prst="roundRect">
            <a:avLst>
              <a:gd name="adj" fmla="val 144812"/>
            </a:avLst>
          </a:prstGeom>
          <a:solidFill>
            <a:srgbClr val="E0E0E0"/>
          </a:solidFill>
          <a:ln w="254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0" name="Shape 7">
            <a:extLst>
              <a:ext uri="{FF2B5EF4-FFF2-40B4-BE49-F238E27FC236}">
                <a16:creationId xmlns:a16="http://schemas.microsoft.com/office/drawing/2014/main" id="{53C9CE52-FB4E-AE2B-9F43-90F77C6C7E3A}"/>
              </a:ext>
            </a:extLst>
          </p:cNvPr>
          <p:cNvSpPr/>
          <p:nvPr/>
        </p:nvSpPr>
        <p:spPr>
          <a:xfrm>
            <a:off x="3047695" y="2619756"/>
            <a:ext cx="2210105" cy="590702"/>
          </a:xfrm>
          <a:prstGeom prst="roundRect">
            <a:avLst>
              <a:gd name="adj" fmla="val 144812"/>
            </a:avLst>
          </a:prstGeom>
          <a:solidFill>
            <a:srgbClr val="E0E0E0"/>
          </a:solidFill>
          <a:ln w="254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1" name="Shape 8">
            <a:extLst>
              <a:ext uri="{FF2B5EF4-FFF2-40B4-BE49-F238E27FC236}">
                <a16:creationId xmlns:a16="http://schemas.microsoft.com/office/drawing/2014/main" id="{CB0C0042-27F4-7BF9-556D-55852EF65C7F}"/>
              </a:ext>
            </a:extLst>
          </p:cNvPr>
          <p:cNvSpPr/>
          <p:nvPr/>
        </p:nvSpPr>
        <p:spPr>
          <a:xfrm>
            <a:off x="5715000" y="2619756"/>
            <a:ext cx="1543507" cy="590702"/>
          </a:xfrm>
          <a:prstGeom prst="roundRect">
            <a:avLst>
              <a:gd name="adj" fmla="val 144812"/>
            </a:avLst>
          </a:prstGeom>
          <a:solidFill>
            <a:srgbClr val="E0E0E0"/>
          </a:solidFill>
          <a:ln w="254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2" name="Shape 9">
            <a:extLst>
              <a:ext uri="{FF2B5EF4-FFF2-40B4-BE49-F238E27FC236}">
                <a16:creationId xmlns:a16="http://schemas.microsoft.com/office/drawing/2014/main" id="{C13382EF-7117-807B-9A79-FD8C7591972B}"/>
              </a:ext>
            </a:extLst>
          </p:cNvPr>
          <p:cNvSpPr/>
          <p:nvPr/>
        </p:nvSpPr>
        <p:spPr>
          <a:xfrm>
            <a:off x="7429500" y="2619756"/>
            <a:ext cx="3752698" cy="714146"/>
          </a:xfrm>
          <a:prstGeom prst="roundRect">
            <a:avLst>
              <a:gd name="adj" fmla="val 13658"/>
            </a:avLst>
          </a:prstGeom>
          <a:solidFill>
            <a:srgbClr val="FFEBEB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3" name="Shape 10">
            <a:extLst>
              <a:ext uri="{FF2B5EF4-FFF2-40B4-BE49-F238E27FC236}">
                <a16:creationId xmlns:a16="http://schemas.microsoft.com/office/drawing/2014/main" id="{D0EB8138-E417-E9B2-2BF7-71DDB2407687}"/>
              </a:ext>
            </a:extLst>
          </p:cNvPr>
          <p:cNvSpPr/>
          <p:nvPr/>
        </p:nvSpPr>
        <p:spPr>
          <a:xfrm>
            <a:off x="7429500" y="2619756"/>
            <a:ext cx="38405" cy="714146"/>
          </a:xfrm>
          <a:prstGeom prst="roundRect">
            <a:avLst>
              <a:gd name="adj" fmla="val 253967"/>
            </a:avLst>
          </a:prstGeom>
          <a:solidFill>
            <a:srgbClr val="FF5252"/>
          </a:solidFill>
          <a:ln w="12700">
            <a:solidFill>
              <a:srgbClr val="FF525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" name="Shape 11">
            <a:extLst>
              <a:ext uri="{FF2B5EF4-FFF2-40B4-BE49-F238E27FC236}">
                <a16:creationId xmlns:a16="http://schemas.microsoft.com/office/drawing/2014/main" id="{4A9BDFE7-E9BB-9DEE-40EE-D934F4639936}"/>
              </a:ext>
            </a:extLst>
          </p:cNvPr>
          <p:cNvSpPr/>
          <p:nvPr/>
        </p:nvSpPr>
        <p:spPr>
          <a:xfrm>
            <a:off x="1047902" y="4286707"/>
            <a:ext cx="1543507" cy="590702"/>
          </a:xfrm>
          <a:prstGeom prst="roundRect">
            <a:avLst>
              <a:gd name="adj" fmla="val 144812"/>
            </a:avLst>
          </a:prstGeom>
          <a:solidFill>
            <a:srgbClr val="1FA67A"/>
          </a:solidFill>
          <a:ln w="25400">
            <a:solidFill>
              <a:srgbClr val="0F3D2E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5" name="Shape 12">
            <a:extLst>
              <a:ext uri="{FF2B5EF4-FFF2-40B4-BE49-F238E27FC236}">
                <a16:creationId xmlns:a16="http://schemas.microsoft.com/office/drawing/2014/main" id="{66C16919-A8D5-A922-E729-C2A81F130FA4}"/>
              </a:ext>
            </a:extLst>
          </p:cNvPr>
          <p:cNvSpPr/>
          <p:nvPr/>
        </p:nvSpPr>
        <p:spPr>
          <a:xfrm>
            <a:off x="3047695" y="4286707"/>
            <a:ext cx="2210105" cy="590702"/>
          </a:xfrm>
          <a:prstGeom prst="roundRect">
            <a:avLst>
              <a:gd name="adj" fmla="val 144812"/>
            </a:avLst>
          </a:prstGeom>
          <a:solidFill>
            <a:srgbClr val="1FA67A"/>
          </a:solidFill>
          <a:ln w="25400">
            <a:solidFill>
              <a:srgbClr val="0F3D2E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6" name="Shape 13">
            <a:extLst>
              <a:ext uri="{FF2B5EF4-FFF2-40B4-BE49-F238E27FC236}">
                <a16:creationId xmlns:a16="http://schemas.microsoft.com/office/drawing/2014/main" id="{8431C0F5-4BEE-9015-7376-6CCF59E7321C}"/>
              </a:ext>
            </a:extLst>
          </p:cNvPr>
          <p:cNvSpPr/>
          <p:nvPr/>
        </p:nvSpPr>
        <p:spPr>
          <a:xfrm>
            <a:off x="5715000" y="4286707"/>
            <a:ext cx="1695298" cy="590702"/>
          </a:xfrm>
          <a:prstGeom prst="roundRect">
            <a:avLst>
              <a:gd name="adj" fmla="val 144812"/>
            </a:avLst>
          </a:prstGeom>
          <a:solidFill>
            <a:srgbClr val="1FA67A"/>
          </a:solidFill>
          <a:ln w="25400">
            <a:solidFill>
              <a:srgbClr val="0F3D2E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7" name="Shape 14">
            <a:extLst>
              <a:ext uri="{FF2B5EF4-FFF2-40B4-BE49-F238E27FC236}">
                <a16:creationId xmlns:a16="http://schemas.microsoft.com/office/drawing/2014/main" id="{F4D07441-F9FB-B2FE-CCDA-C6F7DA2644AD}"/>
              </a:ext>
            </a:extLst>
          </p:cNvPr>
          <p:cNvSpPr/>
          <p:nvPr/>
        </p:nvSpPr>
        <p:spPr>
          <a:xfrm>
            <a:off x="7429500" y="4286707"/>
            <a:ext cx="3752698" cy="714146"/>
          </a:xfrm>
          <a:prstGeom prst="roundRect">
            <a:avLst>
              <a:gd name="adj" fmla="val 13658"/>
            </a:avLst>
          </a:prstGeom>
          <a:solidFill>
            <a:srgbClr val="FFFFFF"/>
          </a:solidFill>
          <a:ln/>
          <a:effectLst>
            <a:outerShdw blurRad="63500" dist="254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18" name="Shape 15">
            <a:extLst>
              <a:ext uri="{FF2B5EF4-FFF2-40B4-BE49-F238E27FC236}">
                <a16:creationId xmlns:a16="http://schemas.microsoft.com/office/drawing/2014/main" id="{84E1FE92-0029-7224-9485-CA9048F14576}"/>
              </a:ext>
            </a:extLst>
          </p:cNvPr>
          <p:cNvSpPr/>
          <p:nvPr/>
        </p:nvSpPr>
        <p:spPr>
          <a:xfrm>
            <a:off x="7429500" y="4286707"/>
            <a:ext cx="38405" cy="714146"/>
          </a:xfrm>
          <a:prstGeom prst="roundRect">
            <a:avLst>
              <a:gd name="adj" fmla="val 253967"/>
            </a:avLst>
          </a:prstGeom>
          <a:solidFill>
            <a:srgbClr val="1FA67A"/>
          </a:solidFill>
          <a:ln w="12700">
            <a:solidFill>
              <a:srgbClr val="1FA67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9" name="Shape 16">
            <a:extLst>
              <a:ext uri="{FF2B5EF4-FFF2-40B4-BE49-F238E27FC236}">
                <a16:creationId xmlns:a16="http://schemas.microsoft.com/office/drawing/2014/main" id="{F82FDD5D-9528-9029-058D-616DEEC548E0}"/>
              </a:ext>
            </a:extLst>
          </p:cNvPr>
          <p:cNvSpPr/>
          <p:nvPr/>
        </p:nvSpPr>
        <p:spPr>
          <a:xfrm>
            <a:off x="0" y="6476695"/>
            <a:ext cx="12191695" cy="381305"/>
          </a:xfrm>
          <a:prstGeom prst="rect">
            <a:avLst/>
          </a:prstGeom>
          <a:solidFill>
            <a:srgbClr val="1FA67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20" name="Image 1" descr="preencoded.png">
            <a:extLst>
              <a:ext uri="{FF2B5EF4-FFF2-40B4-BE49-F238E27FC236}">
                <a16:creationId xmlns:a16="http://schemas.microsoft.com/office/drawing/2014/main" id="{CE095939-ECE0-F4E4-B111-CB38955EB2B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567"/>
          <a:stretch/>
        </p:blipFill>
        <p:spPr>
          <a:xfrm>
            <a:off x="10096805" y="952805"/>
            <a:ext cx="1333195" cy="857707"/>
          </a:xfrm>
          <a:prstGeom prst="rect">
            <a:avLst/>
          </a:prstGeom>
        </p:spPr>
      </p:pic>
      <p:sp>
        <p:nvSpPr>
          <p:cNvPr id="21" name="Text 17">
            <a:extLst>
              <a:ext uri="{FF2B5EF4-FFF2-40B4-BE49-F238E27FC236}">
                <a16:creationId xmlns:a16="http://schemas.microsoft.com/office/drawing/2014/main" id="{349F09F5-9861-1C4E-FDE7-59F9B7C67245}"/>
              </a:ext>
            </a:extLst>
          </p:cNvPr>
          <p:cNvSpPr txBox="1"/>
          <p:nvPr/>
        </p:nvSpPr>
        <p:spPr>
          <a:xfrm>
            <a:off x="761695" y="333756"/>
            <a:ext cx="28575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75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BK Energy</a:t>
            </a:r>
            <a:endParaRPr lang="en-US" sz="1200" dirty="0"/>
          </a:p>
        </p:txBody>
      </p:sp>
      <p:sp>
        <p:nvSpPr>
          <p:cNvPr id="22" name="Text 18">
            <a:extLst>
              <a:ext uri="{FF2B5EF4-FFF2-40B4-BE49-F238E27FC236}">
                <a16:creationId xmlns:a16="http://schemas.microsoft.com/office/drawing/2014/main" id="{5E82348E-17B2-C486-B875-ADE210FDA2FB}"/>
              </a:ext>
            </a:extLst>
          </p:cNvPr>
          <p:cNvSpPr txBox="1"/>
          <p:nvPr/>
        </p:nvSpPr>
        <p:spPr>
          <a:xfrm>
            <a:off x="761695" y="714146"/>
            <a:ext cx="10668305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500" b="1" kern="0" spc="-75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외부에 맡기지 않습니다 — 수거부터 납품까지 자사가 직접 수행합니다</a:t>
            </a:r>
            <a:endParaRPr lang="en-US" sz="2500" dirty="0"/>
          </a:p>
        </p:txBody>
      </p:sp>
      <p:sp>
        <p:nvSpPr>
          <p:cNvPr id="23" name="Text 19">
            <a:extLst>
              <a:ext uri="{FF2B5EF4-FFF2-40B4-BE49-F238E27FC236}">
                <a16:creationId xmlns:a16="http://schemas.microsoft.com/office/drawing/2014/main" id="{4F493EF7-96C9-8355-CFC9-85C3162853CB}"/>
              </a:ext>
            </a:extLst>
          </p:cNvPr>
          <p:cNvSpPr txBox="1"/>
          <p:nvPr/>
        </p:nvSpPr>
        <p:spPr>
          <a:xfrm>
            <a:off x="952805" y="1333195"/>
            <a:ext cx="8097012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kern="0" spc="-37" dirty="0">
                <a:solidFill>
                  <a:srgbClr val="1FA67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수직계열화가 만드는 원가·품질·데이터 3중 경쟁 우위</a:t>
            </a:r>
            <a:endParaRPr lang="en-US" sz="1800" dirty="0"/>
          </a:p>
        </p:txBody>
      </p:sp>
      <p:sp>
        <p:nvSpPr>
          <p:cNvPr id="24" name="Text 20">
            <a:extLst>
              <a:ext uri="{FF2B5EF4-FFF2-40B4-BE49-F238E27FC236}">
                <a16:creationId xmlns:a16="http://schemas.microsoft.com/office/drawing/2014/main" id="{4502D958-E8E8-2987-B939-B96E13797D39}"/>
              </a:ext>
            </a:extLst>
          </p:cNvPr>
          <p:cNvSpPr txBox="1"/>
          <p:nvPr/>
        </p:nvSpPr>
        <p:spPr>
          <a:xfrm>
            <a:off x="10096805" y="1857146"/>
            <a:ext cx="133411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666666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자사 직수거 차량</a:t>
            </a:r>
            <a:endParaRPr lang="en-US" sz="800" dirty="0"/>
          </a:p>
        </p:txBody>
      </p:sp>
      <p:sp>
        <p:nvSpPr>
          <p:cNvPr id="25" name="Text 21">
            <a:extLst>
              <a:ext uri="{FF2B5EF4-FFF2-40B4-BE49-F238E27FC236}">
                <a16:creationId xmlns:a16="http://schemas.microsoft.com/office/drawing/2014/main" id="{9E146E4A-3BCC-CA53-1E1A-B86B707D7627}"/>
              </a:ext>
            </a:extLst>
          </p:cNvPr>
          <p:cNvSpPr txBox="1"/>
          <p:nvPr/>
        </p:nvSpPr>
        <p:spPr>
          <a:xfrm>
            <a:off x="1047902" y="2190902"/>
            <a:ext cx="190561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666666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[기존 유통 구조]</a:t>
            </a:r>
            <a:endParaRPr lang="en-US" sz="1500" dirty="0"/>
          </a:p>
        </p:txBody>
      </p:sp>
      <p:sp>
        <p:nvSpPr>
          <p:cNvPr id="26" name="Text 22">
            <a:extLst>
              <a:ext uri="{FF2B5EF4-FFF2-40B4-BE49-F238E27FC236}">
                <a16:creationId xmlns:a16="http://schemas.microsoft.com/office/drawing/2014/main" id="{4D99F845-D1A8-1755-63D2-2E0477924471}"/>
              </a:ext>
            </a:extLst>
          </p:cNvPr>
          <p:cNvSpPr txBox="1"/>
          <p:nvPr/>
        </p:nvSpPr>
        <p:spPr>
          <a:xfrm>
            <a:off x="1047902" y="2781605"/>
            <a:ext cx="150510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본사</a:t>
            </a:r>
            <a:endParaRPr lang="en-US" sz="1200" dirty="0"/>
          </a:p>
        </p:txBody>
      </p:sp>
      <p:pic>
        <p:nvPicPr>
          <p:cNvPr id="27" name="Image 2" descr="preencoded.png">
            <a:extLst>
              <a:ext uri="{FF2B5EF4-FFF2-40B4-BE49-F238E27FC236}">
                <a16:creationId xmlns:a16="http://schemas.microsoft.com/office/drawing/2014/main" id="{B4443310-E764-D8B7-442C-3A4A0AB6F29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1648" r="-1648"/>
          <a:stretch/>
        </p:blipFill>
        <p:spPr>
          <a:xfrm>
            <a:off x="2676449" y="2795321"/>
            <a:ext cx="171907" cy="190195"/>
          </a:xfrm>
          <a:prstGeom prst="rect">
            <a:avLst/>
          </a:prstGeom>
        </p:spPr>
      </p:pic>
      <p:sp>
        <p:nvSpPr>
          <p:cNvPr id="28" name="Text 23">
            <a:extLst>
              <a:ext uri="{FF2B5EF4-FFF2-40B4-BE49-F238E27FC236}">
                <a16:creationId xmlns:a16="http://schemas.microsoft.com/office/drawing/2014/main" id="{8D227F55-6E56-76E0-958F-0444A73408BC}"/>
              </a:ext>
            </a:extLst>
          </p:cNvPr>
          <p:cNvSpPr txBox="1"/>
          <p:nvPr/>
        </p:nvSpPr>
        <p:spPr>
          <a:xfrm>
            <a:off x="3047695" y="2781605"/>
            <a:ext cx="21717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중간 수거 대행사</a:t>
            </a:r>
            <a:endParaRPr lang="en-US" sz="1200" dirty="0"/>
          </a:p>
        </p:txBody>
      </p:sp>
      <p:pic>
        <p:nvPicPr>
          <p:cNvPr id="29" name="Image 3" descr="preencoded.png">
            <a:extLst>
              <a:ext uri="{FF2B5EF4-FFF2-40B4-BE49-F238E27FC236}">
                <a16:creationId xmlns:a16="http://schemas.microsoft.com/office/drawing/2014/main" id="{13F58773-36EF-D302-6D71-C796C116B13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1648" r="-1648"/>
          <a:stretch/>
        </p:blipFill>
        <p:spPr>
          <a:xfrm>
            <a:off x="5343754" y="2795321"/>
            <a:ext cx="171907" cy="190195"/>
          </a:xfrm>
          <a:prstGeom prst="rect">
            <a:avLst/>
          </a:prstGeom>
        </p:spPr>
      </p:pic>
      <p:sp>
        <p:nvSpPr>
          <p:cNvPr id="30" name="Text 24">
            <a:extLst>
              <a:ext uri="{FF2B5EF4-FFF2-40B4-BE49-F238E27FC236}">
                <a16:creationId xmlns:a16="http://schemas.microsoft.com/office/drawing/2014/main" id="{7904D668-80CE-B470-9359-FCCE57921165}"/>
              </a:ext>
            </a:extLst>
          </p:cNvPr>
          <p:cNvSpPr txBox="1"/>
          <p:nvPr/>
        </p:nvSpPr>
        <p:spPr>
          <a:xfrm>
            <a:off x="5715000" y="2781605"/>
            <a:ext cx="150510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현장</a:t>
            </a:r>
            <a:endParaRPr lang="en-US" sz="1200" dirty="0"/>
          </a:p>
        </p:txBody>
      </p:sp>
      <p:sp>
        <p:nvSpPr>
          <p:cNvPr id="31" name="Text 25">
            <a:extLst>
              <a:ext uri="{FF2B5EF4-FFF2-40B4-BE49-F238E27FC236}">
                <a16:creationId xmlns:a16="http://schemas.microsoft.com/office/drawing/2014/main" id="{3AFDCDDC-18D5-3C23-2047-E1691D655FB3}"/>
              </a:ext>
            </a:extLst>
          </p:cNvPr>
          <p:cNvSpPr txBox="1"/>
          <p:nvPr/>
        </p:nvSpPr>
        <p:spPr>
          <a:xfrm>
            <a:off x="7619695" y="2714854"/>
            <a:ext cx="342900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D32F2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문제점</a:t>
            </a:r>
            <a:endParaRPr lang="en-US" sz="1100" dirty="0"/>
          </a:p>
        </p:txBody>
      </p:sp>
      <p:sp>
        <p:nvSpPr>
          <p:cNvPr id="32" name="Text 26">
            <a:extLst>
              <a:ext uri="{FF2B5EF4-FFF2-40B4-BE49-F238E27FC236}">
                <a16:creationId xmlns:a16="http://schemas.microsoft.com/office/drawing/2014/main" id="{D8679768-2EEF-79A9-69B2-CE8E1C2339F5}"/>
              </a:ext>
            </a:extLst>
          </p:cNvPr>
          <p:cNvSpPr txBox="1"/>
          <p:nvPr/>
        </p:nvSpPr>
        <p:spPr>
          <a:xfrm>
            <a:off x="7619695" y="2952598"/>
            <a:ext cx="342900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 err="1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수수료</a:t>
            </a:r>
            <a:r>
              <a:rPr lang="en-US" sz="11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/ 데이터 단절 / 품질 관리 어려움</a:t>
            </a:r>
            <a:endParaRPr lang="en-US" sz="1100" dirty="0"/>
          </a:p>
        </p:txBody>
      </p:sp>
      <p:sp>
        <p:nvSpPr>
          <p:cNvPr id="33" name="Text 27">
            <a:extLst>
              <a:ext uri="{FF2B5EF4-FFF2-40B4-BE49-F238E27FC236}">
                <a16:creationId xmlns:a16="http://schemas.microsoft.com/office/drawing/2014/main" id="{6B578481-D637-06A1-3097-C9545DE1C546}"/>
              </a:ext>
            </a:extLst>
          </p:cNvPr>
          <p:cNvSpPr txBox="1"/>
          <p:nvPr/>
        </p:nvSpPr>
        <p:spPr>
          <a:xfrm>
            <a:off x="1047902" y="3857854"/>
            <a:ext cx="285750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[BK Energy 자사 유통 구조]</a:t>
            </a:r>
            <a:endParaRPr lang="en-US" sz="1500" dirty="0"/>
          </a:p>
        </p:txBody>
      </p:sp>
      <p:sp>
        <p:nvSpPr>
          <p:cNvPr id="34" name="Text 28">
            <a:extLst>
              <a:ext uri="{FF2B5EF4-FFF2-40B4-BE49-F238E27FC236}">
                <a16:creationId xmlns:a16="http://schemas.microsoft.com/office/drawing/2014/main" id="{31CF110D-D9E0-E781-CCFC-635332962C4C}"/>
              </a:ext>
            </a:extLst>
          </p:cNvPr>
          <p:cNvSpPr txBox="1"/>
          <p:nvPr/>
        </p:nvSpPr>
        <p:spPr>
          <a:xfrm>
            <a:off x="1047902" y="4448556"/>
            <a:ext cx="150510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본사</a:t>
            </a:r>
            <a:endParaRPr lang="en-US" sz="1200" dirty="0"/>
          </a:p>
        </p:txBody>
      </p:sp>
      <p:pic>
        <p:nvPicPr>
          <p:cNvPr id="35" name="Image 4" descr="preencoded.png">
            <a:extLst>
              <a:ext uri="{FF2B5EF4-FFF2-40B4-BE49-F238E27FC236}">
                <a16:creationId xmlns:a16="http://schemas.microsoft.com/office/drawing/2014/main" id="{E4F17853-0840-2AB0-DCFB-949C3974C59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1648" r="-1648"/>
          <a:stretch/>
        </p:blipFill>
        <p:spPr>
          <a:xfrm>
            <a:off x="2676449" y="4462272"/>
            <a:ext cx="171907" cy="190195"/>
          </a:xfrm>
          <a:prstGeom prst="rect">
            <a:avLst/>
          </a:prstGeom>
        </p:spPr>
      </p:pic>
      <p:sp>
        <p:nvSpPr>
          <p:cNvPr id="36" name="Text 29">
            <a:extLst>
              <a:ext uri="{FF2B5EF4-FFF2-40B4-BE49-F238E27FC236}">
                <a16:creationId xmlns:a16="http://schemas.microsoft.com/office/drawing/2014/main" id="{DAD57CE3-4B04-3877-9A27-71E54D30DB28}"/>
              </a:ext>
            </a:extLst>
          </p:cNvPr>
          <p:cNvSpPr txBox="1"/>
          <p:nvPr/>
        </p:nvSpPr>
        <p:spPr>
          <a:xfrm>
            <a:off x="3047695" y="4448556"/>
            <a:ext cx="21717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자사 전문기사 40팀</a:t>
            </a:r>
            <a:endParaRPr lang="en-US" sz="1200" dirty="0"/>
          </a:p>
        </p:txBody>
      </p:sp>
      <p:pic>
        <p:nvPicPr>
          <p:cNvPr id="37" name="Image 5" descr="preencoded.png">
            <a:extLst>
              <a:ext uri="{FF2B5EF4-FFF2-40B4-BE49-F238E27FC236}">
                <a16:creationId xmlns:a16="http://schemas.microsoft.com/office/drawing/2014/main" id="{9ADD20D6-7146-44BA-7ECC-4E34D40C1AA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1648" r="-1648"/>
          <a:stretch/>
        </p:blipFill>
        <p:spPr>
          <a:xfrm>
            <a:off x="5343754" y="4462272"/>
            <a:ext cx="171907" cy="190195"/>
          </a:xfrm>
          <a:prstGeom prst="rect">
            <a:avLst/>
          </a:prstGeom>
        </p:spPr>
      </p:pic>
      <p:sp>
        <p:nvSpPr>
          <p:cNvPr id="38" name="Text 30">
            <a:extLst>
              <a:ext uri="{FF2B5EF4-FFF2-40B4-BE49-F238E27FC236}">
                <a16:creationId xmlns:a16="http://schemas.microsoft.com/office/drawing/2014/main" id="{2EE26B48-C8FE-C56D-A08E-06A1437C6A81}"/>
              </a:ext>
            </a:extLst>
          </p:cNvPr>
          <p:cNvSpPr txBox="1"/>
          <p:nvPr/>
        </p:nvSpPr>
        <p:spPr>
          <a:xfrm>
            <a:off x="5715000" y="4448556"/>
            <a:ext cx="165780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현장 직접 수거·납품</a:t>
            </a:r>
            <a:endParaRPr lang="en-US" sz="1200" dirty="0"/>
          </a:p>
        </p:txBody>
      </p:sp>
      <p:sp>
        <p:nvSpPr>
          <p:cNvPr id="39" name="Text 31">
            <a:extLst>
              <a:ext uri="{FF2B5EF4-FFF2-40B4-BE49-F238E27FC236}">
                <a16:creationId xmlns:a16="http://schemas.microsoft.com/office/drawing/2014/main" id="{276719CC-364A-54D2-8FFB-FDA51420FA17}"/>
              </a:ext>
            </a:extLst>
          </p:cNvPr>
          <p:cNvSpPr txBox="1"/>
          <p:nvPr/>
        </p:nvSpPr>
        <p:spPr>
          <a:xfrm>
            <a:off x="7619695" y="4381805"/>
            <a:ext cx="342900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장점</a:t>
            </a:r>
            <a:endParaRPr lang="en-US" sz="1100" dirty="0"/>
          </a:p>
        </p:txBody>
      </p:sp>
      <p:sp>
        <p:nvSpPr>
          <p:cNvPr id="40" name="Text 32">
            <a:extLst>
              <a:ext uri="{FF2B5EF4-FFF2-40B4-BE49-F238E27FC236}">
                <a16:creationId xmlns:a16="http://schemas.microsoft.com/office/drawing/2014/main" id="{4DAB901D-3269-35ED-9E92-059461970BEB}"/>
              </a:ext>
            </a:extLst>
          </p:cNvPr>
          <p:cNvSpPr txBox="1"/>
          <p:nvPr/>
        </p:nvSpPr>
        <p:spPr>
          <a:xfrm>
            <a:off x="7619695" y="4619549"/>
            <a:ext cx="408828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1FA67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중간 마진 제거 / 완전한 이력 추적 / 품질 일관성 확보</a:t>
            </a:r>
            <a:endParaRPr lang="en-US" sz="1100" dirty="0"/>
          </a:p>
        </p:txBody>
      </p:sp>
      <p:pic>
        <p:nvPicPr>
          <p:cNvPr id="41" name="Image 6" descr="preencoded.png">
            <a:extLst>
              <a:ext uri="{FF2B5EF4-FFF2-40B4-BE49-F238E27FC236}">
                <a16:creationId xmlns:a16="http://schemas.microsoft.com/office/drawing/2014/main" id="{06B007DE-94CB-2845-4F78-6A043EBE29A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-33400" b="-33400"/>
          <a:stretch/>
        </p:blipFill>
        <p:spPr>
          <a:xfrm>
            <a:off x="1076249" y="5639105"/>
            <a:ext cx="228600" cy="381305"/>
          </a:xfrm>
          <a:prstGeom prst="rect">
            <a:avLst/>
          </a:prstGeom>
        </p:spPr>
      </p:pic>
      <p:sp>
        <p:nvSpPr>
          <p:cNvPr id="42" name="Text 33">
            <a:extLst>
              <a:ext uri="{FF2B5EF4-FFF2-40B4-BE49-F238E27FC236}">
                <a16:creationId xmlns:a16="http://schemas.microsoft.com/office/drawing/2014/main" id="{025A6D2E-6DA3-631B-8144-20228B14EE0F}"/>
              </a:ext>
            </a:extLst>
          </p:cNvPr>
          <p:cNvSpPr txBox="1"/>
          <p:nvPr/>
        </p:nvSpPr>
        <p:spPr>
          <a:xfrm>
            <a:off x="1476756" y="5591556"/>
            <a:ext cx="252465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① 원가 경쟁력</a:t>
            </a:r>
            <a:endParaRPr lang="en-US" sz="1200" dirty="0"/>
          </a:p>
        </p:txBody>
      </p:sp>
      <p:sp>
        <p:nvSpPr>
          <p:cNvPr id="43" name="Text 34">
            <a:extLst>
              <a:ext uri="{FF2B5EF4-FFF2-40B4-BE49-F238E27FC236}">
                <a16:creationId xmlns:a16="http://schemas.microsoft.com/office/drawing/2014/main" id="{CC38C78D-37EF-C07D-67F9-08652C50972E}"/>
              </a:ext>
            </a:extLst>
          </p:cNvPr>
          <p:cNvSpPr txBox="1"/>
          <p:nvPr/>
        </p:nvSpPr>
        <p:spPr>
          <a:xfrm>
            <a:off x="1476756" y="5838444"/>
            <a:ext cx="252465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중간 마진 100% 제거</a:t>
            </a:r>
            <a:endParaRPr lang="en-US" sz="1000" dirty="0"/>
          </a:p>
        </p:txBody>
      </p:sp>
      <p:pic>
        <p:nvPicPr>
          <p:cNvPr id="44" name="Image 7" descr="preencoded.png">
            <a:extLst>
              <a:ext uri="{FF2B5EF4-FFF2-40B4-BE49-F238E27FC236}">
                <a16:creationId xmlns:a16="http://schemas.microsoft.com/office/drawing/2014/main" id="{DB3D01D9-3D32-1116-675F-F85A44A1A3C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-33178" b="-33178"/>
          <a:stretch/>
        </p:blipFill>
        <p:spPr>
          <a:xfrm>
            <a:off x="4724705" y="5639105"/>
            <a:ext cx="171907" cy="381305"/>
          </a:xfrm>
          <a:prstGeom prst="rect">
            <a:avLst/>
          </a:prstGeom>
        </p:spPr>
      </p:pic>
      <p:sp>
        <p:nvSpPr>
          <p:cNvPr id="45" name="Text 35">
            <a:extLst>
              <a:ext uri="{FF2B5EF4-FFF2-40B4-BE49-F238E27FC236}">
                <a16:creationId xmlns:a16="http://schemas.microsoft.com/office/drawing/2014/main" id="{480C34A5-0B4D-991B-ED1E-357EFC7D27B4}"/>
              </a:ext>
            </a:extLst>
          </p:cNvPr>
          <p:cNvSpPr txBox="1"/>
          <p:nvPr/>
        </p:nvSpPr>
        <p:spPr>
          <a:xfrm>
            <a:off x="5095951" y="5591556"/>
            <a:ext cx="252465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② 품질 관리</a:t>
            </a:r>
            <a:endParaRPr lang="en-US" sz="1200" dirty="0"/>
          </a:p>
        </p:txBody>
      </p:sp>
      <p:sp>
        <p:nvSpPr>
          <p:cNvPr id="46" name="Text 36">
            <a:extLst>
              <a:ext uri="{FF2B5EF4-FFF2-40B4-BE49-F238E27FC236}">
                <a16:creationId xmlns:a16="http://schemas.microsoft.com/office/drawing/2014/main" id="{1450D696-8D3C-A6E6-73A9-7FE7033BCE24}"/>
              </a:ext>
            </a:extLst>
          </p:cNvPr>
          <p:cNvSpPr txBox="1"/>
          <p:nvPr/>
        </p:nvSpPr>
        <p:spPr>
          <a:xfrm>
            <a:off x="5095951" y="5838444"/>
            <a:ext cx="252465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자사 인력 일관 관리</a:t>
            </a:r>
            <a:endParaRPr lang="en-US" sz="1000" dirty="0"/>
          </a:p>
        </p:txBody>
      </p:sp>
      <p:pic>
        <p:nvPicPr>
          <p:cNvPr id="47" name="Image 8" descr="preencoded.png">
            <a:extLst>
              <a:ext uri="{FF2B5EF4-FFF2-40B4-BE49-F238E27FC236}">
                <a16:creationId xmlns:a16="http://schemas.microsoft.com/office/drawing/2014/main" id="{613F5984-A9B6-7A48-E0DE-554703F5DD4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-33267" b="-33267"/>
          <a:stretch/>
        </p:blipFill>
        <p:spPr>
          <a:xfrm>
            <a:off x="8287207" y="5639105"/>
            <a:ext cx="286207" cy="381305"/>
          </a:xfrm>
          <a:prstGeom prst="rect">
            <a:avLst/>
          </a:prstGeom>
        </p:spPr>
      </p:pic>
      <p:sp>
        <p:nvSpPr>
          <p:cNvPr id="48" name="Text 37">
            <a:extLst>
              <a:ext uri="{FF2B5EF4-FFF2-40B4-BE49-F238E27FC236}">
                <a16:creationId xmlns:a16="http://schemas.microsoft.com/office/drawing/2014/main" id="{72CB9E7F-1B9D-8A75-D57C-465CC957396C}"/>
              </a:ext>
            </a:extLst>
          </p:cNvPr>
          <p:cNvSpPr txBox="1"/>
          <p:nvPr/>
        </p:nvSpPr>
        <p:spPr>
          <a:xfrm>
            <a:off x="8715146" y="5591556"/>
            <a:ext cx="252465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F3D2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③ 데이터 완결</a:t>
            </a:r>
            <a:endParaRPr lang="en-US" sz="1200" dirty="0"/>
          </a:p>
        </p:txBody>
      </p:sp>
      <p:sp>
        <p:nvSpPr>
          <p:cNvPr id="49" name="Text 38">
            <a:extLst>
              <a:ext uri="{FF2B5EF4-FFF2-40B4-BE49-F238E27FC236}">
                <a16:creationId xmlns:a16="http://schemas.microsoft.com/office/drawing/2014/main" id="{44042A36-0134-42E3-D062-948832C38960}"/>
              </a:ext>
            </a:extLst>
          </p:cNvPr>
          <p:cNvSpPr txBox="1"/>
          <p:nvPr/>
        </p:nvSpPr>
        <p:spPr>
          <a:xfrm>
            <a:off x="8715146" y="5838444"/>
            <a:ext cx="252465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A4A4A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End-to-End 추적성 확보</a:t>
            </a:r>
            <a:endParaRPr lang="en-US" sz="1000" dirty="0"/>
          </a:p>
        </p:txBody>
      </p:sp>
      <p:sp>
        <p:nvSpPr>
          <p:cNvPr id="50" name="Text 39">
            <a:extLst>
              <a:ext uri="{FF2B5EF4-FFF2-40B4-BE49-F238E27FC236}">
                <a16:creationId xmlns:a16="http://schemas.microsoft.com/office/drawing/2014/main" id="{8DDAA8DA-0DCF-2529-BE3E-7B06CC5945B4}"/>
              </a:ext>
            </a:extLst>
          </p:cNvPr>
          <p:cNvSpPr txBox="1"/>
          <p:nvPr/>
        </p:nvSpPr>
        <p:spPr>
          <a:xfrm>
            <a:off x="761695" y="6562649"/>
            <a:ext cx="762061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kern="0" spc="38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구조 자체가 해자(Moat)입니다</a:t>
            </a:r>
            <a:endParaRPr lang="en-US" sz="1100" dirty="0"/>
          </a:p>
        </p:txBody>
      </p:sp>
      <p:sp>
        <p:nvSpPr>
          <p:cNvPr id="51" name="Text 40">
            <a:extLst>
              <a:ext uri="{FF2B5EF4-FFF2-40B4-BE49-F238E27FC236}">
                <a16:creationId xmlns:a16="http://schemas.microsoft.com/office/drawing/2014/main" id="{53658C3A-E023-4825-CD5B-CF2C10B2D40E}"/>
              </a:ext>
            </a:extLst>
          </p:cNvPr>
          <p:cNvSpPr txBox="1"/>
          <p:nvPr/>
        </p:nvSpPr>
        <p:spPr>
          <a:xfrm>
            <a:off x="10953598" y="6562649"/>
            <a:ext cx="47640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</a:rPr>
              <a:t>9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3612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1053</Words>
  <Application>Microsoft Office PowerPoint</Application>
  <PresentationFormat>와이드스크린</PresentationFormat>
  <Paragraphs>274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5" baseType="lpstr">
      <vt:lpstr>Noto Sans KR</vt:lpstr>
      <vt:lpstr>Arial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Generated by Gen-Spark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Multi-page HTML Content</dc:title>
  <dc:subject>PptxGenJS Presentation</dc:subject>
  <dc:creator>Visual Extract to PPTX Converter</dc:creator>
  <cp:lastModifiedBy>junil park</cp:lastModifiedBy>
  <cp:revision>3</cp:revision>
  <dcterms:created xsi:type="dcterms:W3CDTF">2026-04-20T01:37:32Z</dcterms:created>
  <dcterms:modified xsi:type="dcterms:W3CDTF">2026-04-21T01:07:31Z</dcterms:modified>
</cp:coreProperties>
</file>